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7559675" cy="106918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BBBBBB"/>
    <a:srgbClr val="A2A2A2"/>
    <a:srgbClr val="FFFFFF"/>
    <a:srgbClr val="969696"/>
    <a:srgbClr val="8B8B8B"/>
    <a:srgbClr val="00A8A9"/>
    <a:srgbClr val="0096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6" autoAdjust="0"/>
    <p:restoredTop sz="94660"/>
  </p:normalViewPr>
  <p:slideViewPr>
    <p:cSldViewPr snapToGrid="0">
      <p:cViewPr varScale="1">
        <p:scale>
          <a:sx n="74" d="100"/>
          <a:sy n="74" d="100"/>
        </p:scale>
        <p:origin x="3138" y="66"/>
      </p:cViewPr>
      <p:guideLst>
        <p:guide orient="horz" pos="3367"/>
        <p:guide pos="2381"/>
      </p:guideLst>
    </p:cSldViewPr>
  </p:slideViewPr>
  <p:notesTextViewPr>
    <p:cViewPr>
      <p:scale>
        <a:sx n="1" d="1"/>
        <a:sy n="1" d="1"/>
      </p:scale>
      <p:origin x="0" y="0"/>
    </p:cViewPr>
  </p:notesTextViewPr>
  <p:notesViewPr>
    <p:cSldViewPr snapToGrid="0">
      <p:cViewPr varScale="1">
        <p:scale>
          <a:sx n="74" d="100"/>
          <a:sy n="74" d="100"/>
        </p:scale>
        <p:origin x="-2190"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A554CE95-A636-423A-92D6-9913A010BF96}" type="datetimeFigureOut">
              <a:rPr lang="fr-FR" smtClean="0"/>
              <a:t>19/05/2021</a:t>
            </a:fld>
            <a:endParaRPr lang="fr-FR"/>
          </a:p>
        </p:txBody>
      </p:sp>
      <p:sp>
        <p:nvSpPr>
          <p:cNvPr id="4" name="Espace réservé du pied de page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2EA99F1D-16D8-4FF6-9240-C14C8D1D4E14}" type="slidenum">
              <a:rPr lang="fr-FR" smtClean="0"/>
              <a:t>‹N°›</a:t>
            </a:fld>
            <a:endParaRPr lang="fr-FR"/>
          </a:p>
        </p:txBody>
      </p:sp>
    </p:spTree>
    <p:extLst>
      <p:ext uri="{BB962C8B-B14F-4D97-AF65-F5344CB8AC3E}">
        <p14:creationId xmlns:p14="http://schemas.microsoft.com/office/powerpoint/2010/main" val="14088437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21" name="Image 20" descr="Une image contenant jouet, jeu, homme, marchant&#10;&#10;Description générée automatiquement">
            <a:extLst>
              <a:ext uri="{FF2B5EF4-FFF2-40B4-BE49-F238E27FC236}">
                <a16:creationId xmlns:a16="http://schemas.microsoft.com/office/drawing/2014/main" id="{02BC116B-521C-46D3-8DE8-78265B593E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
        <p:nvSpPr>
          <p:cNvPr id="6" name="ZoneTexte 5">
            <a:extLst>
              <a:ext uri="{FF2B5EF4-FFF2-40B4-BE49-F238E27FC236}">
                <a16:creationId xmlns:a16="http://schemas.microsoft.com/office/drawing/2014/main" id="{68CB1522-8B93-40C3-86CC-0EFDFC60A367}"/>
              </a:ext>
            </a:extLst>
          </p:cNvPr>
          <p:cNvSpPr txBox="1"/>
          <p:nvPr userDrawn="1"/>
        </p:nvSpPr>
        <p:spPr>
          <a:xfrm>
            <a:off x="474132" y="1938364"/>
            <a:ext cx="1894861" cy="888385"/>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Présent en France et à l’International,</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le Groupe SNEF offre une grande</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diversité de métiers opérant sur de nombreux marchés. Notre expertise et nos compétences </a:t>
            </a:r>
            <a:r>
              <a:rPr lang="fr-FR" sz="1200" b="0" i="0" u="none" strike="noStrike" kern="1200" spc="-30" baseline="30000" dirty="0" err="1">
                <a:solidFill>
                  <a:srgbClr val="00A8A9"/>
                </a:solidFill>
                <a:latin typeface="Century Gothic" panose="020B0502020202020204" pitchFamily="34" charset="0"/>
                <a:ea typeface="+mn-ea"/>
                <a:cs typeface="+mn-cs"/>
              </a:rPr>
              <a:t>multitechniques</a:t>
            </a:r>
            <a:r>
              <a:rPr lang="fr-FR" sz="1200" b="0" i="0" u="none" strike="noStrike" kern="1200" spc="-30" baseline="30000" dirty="0">
                <a:solidFill>
                  <a:srgbClr val="00A8A9"/>
                </a:solidFill>
                <a:latin typeface="Century Gothic" panose="020B0502020202020204" pitchFamily="34" charset="0"/>
                <a:ea typeface="+mn-ea"/>
                <a:cs typeface="+mn-cs"/>
              </a:rPr>
              <a:t> nous permettent d’intervenir de bout en bout sur les projets et chantiers de nos clients.</a:t>
            </a:r>
          </a:p>
        </p:txBody>
      </p:sp>
      <p:sp>
        <p:nvSpPr>
          <p:cNvPr id="7" name="ZoneTexte 6">
            <a:extLst>
              <a:ext uri="{FF2B5EF4-FFF2-40B4-BE49-F238E27FC236}">
                <a16:creationId xmlns:a16="http://schemas.microsoft.com/office/drawing/2014/main" id="{F16D8067-69EA-4936-87AA-44115988F846}"/>
              </a:ext>
            </a:extLst>
          </p:cNvPr>
          <p:cNvSpPr txBox="1"/>
          <p:nvPr userDrawn="1"/>
        </p:nvSpPr>
        <p:spPr>
          <a:xfrm>
            <a:off x="474131" y="2895097"/>
            <a:ext cx="1894861" cy="50366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L’esprit de conquête, le sens des responsabilités, l’excellence, l’éthique, la sécurité, l’esprit d’équipe constituent notre ADN.</a:t>
            </a:r>
          </a:p>
        </p:txBody>
      </p:sp>
      <p:sp>
        <p:nvSpPr>
          <p:cNvPr id="8" name="ZoneTexte 7">
            <a:extLst>
              <a:ext uri="{FF2B5EF4-FFF2-40B4-BE49-F238E27FC236}">
                <a16:creationId xmlns:a16="http://schemas.microsoft.com/office/drawing/2014/main" id="{1BB96753-FD43-4037-8C39-61F20A27E9F9}"/>
              </a:ext>
            </a:extLst>
          </p:cNvPr>
          <p:cNvSpPr txBox="1"/>
          <p:nvPr userDrawn="1"/>
        </p:nvSpPr>
        <p:spPr>
          <a:xfrm>
            <a:off x="482597" y="4312533"/>
            <a:ext cx="1894861" cy="24718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Autant d’atouts pour vous embarquer dans l’aventure SNEF.</a:t>
            </a:r>
          </a:p>
        </p:txBody>
      </p:sp>
      <p:sp>
        <p:nvSpPr>
          <p:cNvPr id="9" name="ZoneTexte 8">
            <a:extLst>
              <a:ext uri="{FF2B5EF4-FFF2-40B4-BE49-F238E27FC236}">
                <a16:creationId xmlns:a16="http://schemas.microsoft.com/office/drawing/2014/main" id="{B9EE3C97-278E-4594-BCE7-AC47524D39B3}"/>
              </a:ext>
            </a:extLst>
          </p:cNvPr>
          <p:cNvSpPr txBox="1"/>
          <p:nvPr userDrawn="1"/>
        </p:nvSpPr>
        <p:spPr>
          <a:xfrm>
            <a:off x="397931" y="3475575"/>
            <a:ext cx="1971061" cy="76014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Chaque année, près de 1 450 personnes rejoignent nos équipes alliant des profils variés. Ensemble, nous construisons l’entreprise de demain qui permet à chacun de s’épanouir et d’être fier</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de son métier.</a:t>
            </a:r>
          </a:p>
        </p:txBody>
      </p:sp>
      <p:sp>
        <p:nvSpPr>
          <p:cNvPr id="10" name="ZoneTexte 9">
            <a:extLst>
              <a:ext uri="{FF2B5EF4-FFF2-40B4-BE49-F238E27FC236}">
                <a16:creationId xmlns:a16="http://schemas.microsoft.com/office/drawing/2014/main" id="{F168074E-E01C-4C20-84C6-A90A5BEE53C9}"/>
              </a:ext>
            </a:extLst>
          </p:cNvPr>
          <p:cNvSpPr txBox="1"/>
          <p:nvPr userDrawn="1"/>
        </p:nvSpPr>
        <p:spPr>
          <a:xfrm>
            <a:off x="454639" y="5602516"/>
            <a:ext cx="658727" cy="307777"/>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milliard d’euros</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de chiffre</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d’affaires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1" name="ZoneTexte 10">
            <a:extLst>
              <a:ext uri="{FF2B5EF4-FFF2-40B4-BE49-F238E27FC236}">
                <a16:creationId xmlns:a16="http://schemas.microsoft.com/office/drawing/2014/main" id="{F41F1D8A-D8E8-4C4B-B1EC-2C9D81F53BDC}"/>
              </a:ext>
            </a:extLst>
          </p:cNvPr>
          <p:cNvSpPr txBox="1"/>
          <p:nvPr userDrawn="1"/>
        </p:nvSpPr>
        <p:spPr>
          <a:xfrm>
            <a:off x="1134531" y="5598283"/>
            <a:ext cx="658727" cy="307777"/>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date de </a:t>
            </a:r>
            <a:r>
              <a:rPr lang="fr-FR" sz="1050" b="0" i="0" u="none" strike="noStrike" kern="1200" spc="0" baseline="30000" dirty="0">
                <a:solidFill>
                  <a:srgbClr val="00A8A9"/>
                </a:solidFill>
                <a:latin typeface="Century Gothic" panose="020B0502020202020204" pitchFamily="34" charset="0"/>
                <a:ea typeface="+mn-ea"/>
                <a:cs typeface="+mn-cs"/>
              </a:rPr>
              <a:t>création </a:t>
            </a:r>
            <a:r>
              <a:rPr lang="fr-FR" sz="1050" b="0" i="0" u="none" strike="noStrike" kern="1200" spc="0" baseline="30000" dirty="0">
                <a:solidFill>
                  <a:schemeClr val="bg1">
                    <a:lumMod val="50000"/>
                  </a:schemeClr>
                </a:solidFill>
                <a:latin typeface="Century Gothic" panose="020B0502020202020204" pitchFamily="34" charset="0"/>
                <a:ea typeface="+mn-ea"/>
                <a:cs typeface="+mn-cs"/>
              </a:rPr>
              <a:t>de l’entreprise</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2" name="ZoneTexte 11">
            <a:extLst>
              <a:ext uri="{FF2B5EF4-FFF2-40B4-BE49-F238E27FC236}">
                <a16:creationId xmlns:a16="http://schemas.microsoft.com/office/drawing/2014/main" id="{F453BCEF-DD1D-4E43-83CD-297688E9F9E6}"/>
              </a:ext>
            </a:extLst>
          </p:cNvPr>
          <p:cNvSpPr txBox="1"/>
          <p:nvPr userDrawn="1"/>
        </p:nvSpPr>
        <p:spPr>
          <a:xfrm>
            <a:off x="1767860" y="5597288"/>
            <a:ext cx="6587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présent dans </a:t>
            </a:r>
            <a:r>
              <a:rPr lang="fr-FR" sz="1050" b="0" i="0" u="none" strike="noStrike" kern="1200" spc="0" baseline="30000" dirty="0">
                <a:solidFill>
                  <a:srgbClr val="00A8A9"/>
                </a:solidFill>
                <a:latin typeface="Century Gothic" panose="020B0502020202020204" pitchFamily="34" charset="0"/>
                <a:ea typeface="+mn-ea"/>
                <a:cs typeface="+mn-cs"/>
              </a:rPr>
              <a:t>30 pays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3" name="ZoneTexte 12">
            <a:extLst>
              <a:ext uri="{FF2B5EF4-FFF2-40B4-BE49-F238E27FC236}">
                <a16:creationId xmlns:a16="http://schemas.microsoft.com/office/drawing/2014/main" id="{3172AD34-D95F-4520-8A73-B12F19292494}"/>
              </a:ext>
            </a:extLst>
          </p:cNvPr>
          <p:cNvSpPr txBox="1"/>
          <p:nvPr userDrawn="1"/>
        </p:nvSpPr>
        <p:spPr>
          <a:xfrm>
            <a:off x="411467" y="6406085"/>
            <a:ext cx="9762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clients </a:t>
            </a:r>
            <a:r>
              <a:rPr lang="fr-FR" sz="1050" b="0" i="0" u="none" strike="noStrike" kern="1200" spc="0" baseline="30000" dirty="0">
                <a:solidFill>
                  <a:schemeClr val="bg1">
                    <a:lumMod val="50000"/>
                  </a:schemeClr>
                </a:solidFill>
                <a:latin typeface="Century Gothic" panose="020B0502020202020204" pitchFamily="34" charset="0"/>
                <a:ea typeface="+mn-ea"/>
                <a:cs typeface="+mn-cs"/>
              </a:rPr>
              <a:t>nous</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confient leurs projets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4" name="ZoneTexte 13">
            <a:extLst>
              <a:ext uri="{FF2B5EF4-FFF2-40B4-BE49-F238E27FC236}">
                <a16:creationId xmlns:a16="http://schemas.microsoft.com/office/drawing/2014/main" id="{7028AA29-ADE6-4885-A002-81244DF7CC9C}"/>
              </a:ext>
            </a:extLst>
          </p:cNvPr>
          <p:cNvSpPr txBox="1"/>
          <p:nvPr userDrawn="1"/>
        </p:nvSpPr>
        <p:spPr>
          <a:xfrm>
            <a:off x="1573518" y="6406085"/>
            <a:ext cx="9762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collaborateurs</a:t>
            </a:r>
            <a:endParaRPr lang="fr-FR" sz="1050" b="0" i="0" u="none" strike="noStrike" kern="1200" spc="0" baseline="30000" dirty="0">
              <a:solidFill>
                <a:schemeClr val="bg1">
                  <a:lumMod val="50000"/>
                </a:schemeClr>
              </a:solidFill>
              <a:latin typeface="Century Gothic" panose="020B0502020202020204" pitchFamily="34" charset="0"/>
              <a:ea typeface="+mn-ea"/>
              <a:cs typeface="+mn-cs"/>
            </a:endParaRP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dans le monde</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5" name="ZoneTexte 14">
            <a:extLst>
              <a:ext uri="{FF2B5EF4-FFF2-40B4-BE49-F238E27FC236}">
                <a16:creationId xmlns:a16="http://schemas.microsoft.com/office/drawing/2014/main" id="{0FC6BD82-2819-43AA-BB5B-4ECB0C65B51E}"/>
              </a:ext>
            </a:extLst>
          </p:cNvPr>
          <p:cNvSpPr txBox="1"/>
          <p:nvPr userDrawn="1"/>
        </p:nvSpPr>
        <p:spPr>
          <a:xfrm>
            <a:off x="593920" y="5352062"/>
            <a:ext cx="380163"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1,7</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6" name="ZoneTexte 15">
            <a:extLst>
              <a:ext uri="{FF2B5EF4-FFF2-40B4-BE49-F238E27FC236}">
                <a16:creationId xmlns:a16="http://schemas.microsoft.com/office/drawing/2014/main" id="{85F792FB-EDEE-429A-86BA-F83250989CF7}"/>
              </a:ext>
            </a:extLst>
          </p:cNvPr>
          <p:cNvSpPr txBox="1"/>
          <p:nvPr userDrawn="1"/>
        </p:nvSpPr>
        <p:spPr>
          <a:xfrm>
            <a:off x="1164415" y="5352062"/>
            <a:ext cx="557544"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1905</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7" name="ZoneTexte 16">
            <a:extLst>
              <a:ext uri="{FF2B5EF4-FFF2-40B4-BE49-F238E27FC236}">
                <a16:creationId xmlns:a16="http://schemas.microsoft.com/office/drawing/2014/main" id="{33679011-B15F-4F99-90F9-04F2EFF392E2}"/>
              </a:ext>
            </a:extLst>
          </p:cNvPr>
          <p:cNvSpPr txBox="1"/>
          <p:nvPr userDrawn="1"/>
        </p:nvSpPr>
        <p:spPr>
          <a:xfrm>
            <a:off x="1869043" y="5352062"/>
            <a:ext cx="468650"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30</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8" name="ZoneTexte 17">
            <a:extLst>
              <a:ext uri="{FF2B5EF4-FFF2-40B4-BE49-F238E27FC236}">
                <a16:creationId xmlns:a16="http://schemas.microsoft.com/office/drawing/2014/main" id="{3E4D8CAC-7246-4192-86F9-3C4C31E28461}"/>
              </a:ext>
            </a:extLst>
          </p:cNvPr>
          <p:cNvSpPr txBox="1"/>
          <p:nvPr userDrawn="1"/>
        </p:nvSpPr>
        <p:spPr>
          <a:xfrm>
            <a:off x="521743" y="6171567"/>
            <a:ext cx="755674" cy="287258"/>
          </a:xfrm>
          <a:prstGeom prst="rect">
            <a:avLst/>
          </a:prstGeom>
          <a:noFill/>
        </p:spPr>
        <p:txBody>
          <a:bodyPr wrap="square" lIns="0" tIns="0" rIns="0" bIns="0" rtlCol="0">
            <a:spAutoFit/>
          </a:bodyPr>
          <a:lstStyle/>
          <a:p>
            <a:pPr algn="ctr" rtl="0">
              <a:lnSpc>
                <a:spcPct val="100000"/>
              </a:lnSpc>
            </a:pPr>
            <a:r>
              <a:rPr lang="fr-FR" sz="2800" b="1" i="0" u="none" strike="noStrike" kern="1200" spc="-100" baseline="30000" dirty="0">
                <a:solidFill>
                  <a:srgbClr val="00A8A9"/>
                </a:solidFill>
                <a:latin typeface="Century Gothic" panose="020B0502020202020204" pitchFamily="34" charset="0"/>
                <a:ea typeface="+mn-ea"/>
                <a:cs typeface="+mn-cs"/>
              </a:rPr>
              <a:t>10 000</a:t>
            </a:r>
            <a:endParaRPr lang="fr-FR" sz="1100" b="1" i="0" u="none" strike="noStrike" kern="1200" spc="-100" baseline="30000" dirty="0">
              <a:solidFill>
                <a:schemeClr val="bg1">
                  <a:lumMod val="50000"/>
                </a:schemeClr>
              </a:solidFill>
              <a:latin typeface="Century Gothic" panose="020B0502020202020204" pitchFamily="34" charset="0"/>
              <a:ea typeface="+mn-ea"/>
              <a:cs typeface="+mn-cs"/>
            </a:endParaRPr>
          </a:p>
        </p:txBody>
      </p:sp>
      <p:sp>
        <p:nvSpPr>
          <p:cNvPr id="19" name="ZoneTexte 18">
            <a:extLst>
              <a:ext uri="{FF2B5EF4-FFF2-40B4-BE49-F238E27FC236}">
                <a16:creationId xmlns:a16="http://schemas.microsoft.com/office/drawing/2014/main" id="{7A3AF295-7632-48EE-9740-FC8E750C58A8}"/>
              </a:ext>
            </a:extLst>
          </p:cNvPr>
          <p:cNvSpPr txBox="1"/>
          <p:nvPr userDrawn="1"/>
        </p:nvSpPr>
        <p:spPr>
          <a:xfrm>
            <a:off x="1680273" y="6171567"/>
            <a:ext cx="755674" cy="287258"/>
          </a:xfrm>
          <a:prstGeom prst="rect">
            <a:avLst/>
          </a:prstGeom>
          <a:noFill/>
        </p:spPr>
        <p:txBody>
          <a:bodyPr wrap="square" lIns="0" tIns="0" rIns="0" bIns="0" rtlCol="0">
            <a:spAutoFit/>
          </a:bodyPr>
          <a:lstStyle/>
          <a:p>
            <a:pPr algn="ctr" rtl="0">
              <a:lnSpc>
                <a:spcPct val="100000"/>
              </a:lnSpc>
            </a:pPr>
            <a:r>
              <a:rPr lang="fr-FR" sz="2800" b="1" i="0" u="none" strike="noStrike" kern="1200" spc="-100" baseline="30000" dirty="0">
                <a:solidFill>
                  <a:srgbClr val="00A8A9"/>
                </a:solidFill>
                <a:latin typeface="Century Gothic" panose="020B0502020202020204" pitchFamily="34" charset="0"/>
                <a:ea typeface="+mn-ea"/>
                <a:cs typeface="+mn-cs"/>
              </a:rPr>
              <a:t>12 500</a:t>
            </a:r>
            <a:endParaRPr lang="fr-FR" sz="1100" b="1" i="0" u="none" strike="noStrike" kern="1200" spc="-100" baseline="30000" dirty="0">
              <a:solidFill>
                <a:schemeClr val="bg1">
                  <a:lumMod val="50000"/>
                </a:schemeClr>
              </a:solidFill>
              <a:latin typeface="Century Gothic" panose="020B0502020202020204" pitchFamily="34" charset="0"/>
              <a:ea typeface="+mn-ea"/>
              <a:cs typeface="+mn-cs"/>
            </a:endParaRPr>
          </a:p>
        </p:txBody>
      </p:sp>
      <p:cxnSp>
        <p:nvCxnSpPr>
          <p:cNvPr id="3" name="Connecteur droit 2">
            <a:extLst>
              <a:ext uri="{FF2B5EF4-FFF2-40B4-BE49-F238E27FC236}">
                <a16:creationId xmlns:a16="http://schemas.microsoft.com/office/drawing/2014/main" id="{2F80D0FC-BB4C-4F97-8088-2B026BC9FE46}"/>
              </a:ext>
            </a:extLst>
          </p:cNvPr>
          <p:cNvCxnSpPr/>
          <p:nvPr userDrawn="1"/>
        </p:nvCxnSpPr>
        <p:spPr>
          <a:xfrm>
            <a:off x="893428" y="4886587"/>
            <a:ext cx="1098957" cy="0"/>
          </a:xfrm>
          <a:prstGeom prst="line">
            <a:avLst/>
          </a:prstGeom>
          <a:ln>
            <a:solidFill>
              <a:srgbClr val="00A8A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978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82561"/>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brina.spiga@snef.f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58B11F2F-1D72-4C2E-AB2F-9B6195791D91}"/>
              </a:ext>
            </a:extLst>
          </p:cNvPr>
          <p:cNvSpPr txBox="1"/>
          <p:nvPr/>
        </p:nvSpPr>
        <p:spPr>
          <a:xfrm>
            <a:off x="2643056" y="3203992"/>
            <a:ext cx="4311969" cy="5105190"/>
          </a:xfrm>
          <a:prstGeom prst="rect">
            <a:avLst/>
          </a:prstGeom>
          <a:noFill/>
        </p:spPr>
        <p:txBody>
          <a:bodyPr wrap="square" lIns="0" tIns="0" rIns="0" bIns="0" rtlCol="0">
            <a:noAutofit/>
          </a:bodyPr>
          <a:lstStyle/>
          <a:p>
            <a:pPr algn="just">
              <a:lnSpc>
                <a:spcPts val="1000"/>
              </a:lnSpc>
            </a:pPr>
            <a:r>
              <a:rPr lang="fr-FR" sz="900" spc="-10" dirty="0">
                <a:solidFill>
                  <a:schemeClr val="bg1">
                    <a:lumMod val="50000"/>
                  </a:schemeClr>
                </a:solidFill>
                <a:latin typeface="Century Gothic" panose="020B0502020202020204" pitchFamily="34" charset="0"/>
              </a:rPr>
              <a:t>Nous recherchons, pour notre agence basée à Avignon, un(e) Chargé(e) d'affaires CFA. </a:t>
            </a: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r>
              <a:rPr lang="fr-FR" sz="900" spc="-10" dirty="0">
                <a:solidFill>
                  <a:schemeClr val="bg1">
                    <a:lumMod val="50000"/>
                  </a:schemeClr>
                </a:solidFill>
                <a:latin typeface="Century Gothic" panose="020B0502020202020204" pitchFamily="34" charset="0"/>
              </a:rPr>
              <a:t>Responsable du développement et de la production de projets en Equipements Urbains Dynamiques (contrôle d'accès urbain, signalisation lumineuse tricolore, régulation de trafic, smart city...) depuis le chiffrage jusqu’à la réception client, sur la zone Vaucluse/Gard. </a:t>
            </a: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r>
              <a:rPr lang="fr-FR" sz="900" spc="-10" dirty="0">
                <a:latin typeface="Century Gothic" panose="020B0502020202020204" pitchFamily="34" charset="0"/>
              </a:rPr>
              <a:t>AU QUOTIDIEN : </a:t>
            </a:r>
          </a:p>
          <a:p>
            <a:pPr algn="just">
              <a:lnSpc>
                <a:spcPts val="1000"/>
              </a:lnSpc>
            </a:pPr>
            <a:r>
              <a:rPr lang="fr-FR" sz="900" spc="-10" dirty="0">
                <a:solidFill>
                  <a:schemeClr val="bg1">
                    <a:lumMod val="50000"/>
                  </a:schemeClr>
                </a:solidFill>
                <a:latin typeface="Century Gothic" panose="020B0502020202020204" pitchFamily="34" charset="0"/>
              </a:rPr>
              <a:t>Vous assurez :</a:t>
            </a: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r>
              <a:rPr lang="fr-FR" sz="900" spc="-10" dirty="0">
                <a:solidFill>
                  <a:schemeClr val="bg1">
                    <a:lumMod val="50000"/>
                  </a:schemeClr>
                </a:solidFill>
                <a:latin typeface="Century Gothic" panose="020B0502020202020204" pitchFamily="34" charset="0"/>
              </a:rPr>
              <a:t>- Le relationnel avec le(s) Client(s), </a:t>
            </a:r>
          </a:p>
          <a:p>
            <a:pPr algn="just">
              <a:lnSpc>
                <a:spcPts val="1000"/>
              </a:lnSpc>
            </a:pPr>
            <a:r>
              <a:rPr lang="fr-FR" sz="900" spc="-10" dirty="0">
                <a:solidFill>
                  <a:schemeClr val="bg1">
                    <a:lumMod val="50000"/>
                  </a:schemeClr>
                </a:solidFill>
                <a:latin typeface="Century Gothic" panose="020B0502020202020204" pitchFamily="34" charset="0"/>
              </a:rPr>
              <a:t>- Les études et chiffrages des projets, </a:t>
            </a:r>
          </a:p>
          <a:p>
            <a:pPr algn="just">
              <a:lnSpc>
                <a:spcPts val="1000"/>
              </a:lnSpc>
            </a:pPr>
            <a:r>
              <a:rPr lang="fr-FR" sz="900" spc="-10" dirty="0">
                <a:solidFill>
                  <a:schemeClr val="bg1">
                    <a:lumMod val="50000"/>
                  </a:schemeClr>
                </a:solidFill>
                <a:latin typeface="Century Gothic" panose="020B0502020202020204" pitchFamily="34" charset="0"/>
              </a:rPr>
              <a:t>- Le suivi économique et financier de(s) l'affaire(s), </a:t>
            </a:r>
          </a:p>
          <a:p>
            <a:pPr algn="just">
              <a:lnSpc>
                <a:spcPts val="1000"/>
              </a:lnSpc>
            </a:pPr>
            <a:r>
              <a:rPr lang="fr-FR" sz="900" spc="-10" dirty="0">
                <a:solidFill>
                  <a:schemeClr val="bg1">
                    <a:lumMod val="50000"/>
                  </a:schemeClr>
                </a:solidFill>
                <a:latin typeface="Century Gothic" panose="020B0502020202020204" pitchFamily="34" charset="0"/>
              </a:rPr>
              <a:t>- la gestion technique et économique des chantiers, </a:t>
            </a:r>
          </a:p>
          <a:p>
            <a:pPr algn="just">
              <a:lnSpc>
                <a:spcPts val="1000"/>
              </a:lnSpc>
            </a:pPr>
            <a:r>
              <a:rPr lang="fr-FR" sz="900" spc="-10" dirty="0">
                <a:solidFill>
                  <a:schemeClr val="bg1">
                    <a:lumMod val="50000"/>
                  </a:schemeClr>
                </a:solidFill>
                <a:latin typeface="Century Gothic" panose="020B0502020202020204" pitchFamily="34" charset="0"/>
              </a:rPr>
              <a:t>- Le déclenchement de la facturation, </a:t>
            </a:r>
          </a:p>
          <a:p>
            <a:pPr algn="just">
              <a:lnSpc>
                <a:spcPts val="1000"/>
              </a:lnSpc>
            </a:pPr>
            <a:r>
              <a:rPr lang="fr-FR" sz="900" spc="-10" dirty="0">
                <a:solidFill>
                  <a:schemeClr val="bg1">
                    <a:lumMod val="50000"/>
                  </a:schemeClr>
                </a:solidFill>
                <a:latin typeface="Century Gothic" panose="020B0502020202020204" pitchFamily="34" charset="0"/>
              </a:rPr>
              <a:t>- La réalisation des travaux supplémentaires et complémentaires, </a:t>
            </a:r>
          </a:p>
          <a:p>
            <a:pPr algn="just">
              <a:lnSpc>
                <a:spcPts val="1000"/>
              </a:lnSpc>
            </a:pPr>
            <a:r>
              <a:rPr lang="fr-FR" sz="900" spc="-10" dirty="0">
                <a:solidFill>
                  <a:schemeClr val="bg1">
                    <a:lumMod val="50000"/>
                  </a:schemeClr>
                </a:solidFill>
                <a:latin typeface="Century Gothic" panose="020B0502020202020204" pitchFamily="34" charset="0"/>
              </a:rPr>
              <a:t>- L’encadrement des équipes de production et des services support </a:t>
            </a:r>
          </a:p>
          <a:p>
            <a:pPr marL="171450" indent="-171450" algn="just">
              <a:lnSpc>
                <a:spcPts val="1000"/>
              </a:lnSpc>
              <a:buFontTx/>
              <a:buChar char="-"/>
            </a:pPr>
            <a:endParaRPr lang="fr-FR" sz="900" spc="-10" dirty="0">
              <a:solidFill>
                <a:schemeClr val="bg1">
                  <a:lumMod val="50000"/>
                </a:schemeClr>
              </a:solidFill>
              <a:latin typeface="Century Gothic" panose="020B0502020202020204" pitchFamily="34" charset="0"/>
            </a:endParaRPr>
          </a:p>
          <a:p>
            <a:pPr marL="171450" indent="-171450" algn="just">
              <a:lnSpc>
                <a:spcPts val="1000"/>
              </a:lnSpc>
              <a:buFontTx/>
              <a:buChar char="-"/>
            </a:pPr>
            <a:endParaRPr lang="fr-FR" sz="900" spc="-10" dirty="0">
              <a:solidFill>
                <a:schemeClr val="bg1">
                  <a:lumMod val="50000"/>
                </a:schemeClr>
              </a:solidFill>
              <a:latin typeface="Century Gothic" panose="020B0502020202020204" pitchFamily="34" charset="0"/>
            </a:endParaRP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r>
              <a:rPr lang="fr-FR" sz="900" spc="-10" dirty="0">
                <a:latin typeface="Century Gothic" panose="020B0502020202020204" pitchFamily="34" charset="0"/>
              </a:rPr>
              <a:t>ET SI C'ETAIT VOUS ? </a:t>
            </a:r>
          </a:p>
          <a:p>
            <a:pPr algn="just">
              <a:lnSpc>
                <a:spcPts val="1000"/>
              </a:lnSpc>
            </a:pPr>
            <a:endParaRPr lang="fr-FR" sz="900" spc="-10" dirty="0">
              <a:solidFill>
                <a:schemeClr val="bg1">
                  <a:lumMod val="50000"/>
                </a:schemeClr>
              </a:solidFill>
              <a:latin typeface="Century Gothic" panose="020B0502020202020204" pitchFamily="34" charset="0"/>
            </a:endParaRPr>
          </a:p>
          <a:p>
            <a:pPr algn="just">
              <a:lnSpc>
                <a:spcPts val="1000"/>
              </a:lnSpc>
            </a:pPr>
            <a:r>
              <a:rPr lang="fr-FR" sz="900" spc="-10" dirty="0">
                <a:solidFill>
                  <a:schemeClr val="bg1">
                    <a:lumMod val="50000"/>
                  </a:schemeClr>
                </a:solidFill>
                <a:latin typeface="Century Gothic" panose="020B0502020202020204" pitchFamily="34" charset="0"/>
              </a:rPr>
              <a:t>Issu(e) d’une formation Ingénieur/bac+5 en génie électrique, électrotechnique ou équivalent. Idéalement une première expérience en équipements urbains. Les profils débutants sont acceptés. </a:t>
            </a:r>
          </a:p>
          <a:p>
            <a:pPr algn="just">
              <a:lnSpc>
                <a:spcPts val="1000"/>
              </a:lnSpc>
            </a:pPr>
            <a:r>
              <a:rPr lang="fr-FR" sz="900" spc="-10" dirty="0">
                <a:solidFill>
                  <a:schemeClr val="bg1">
                    <a:lumMod val="50000"/>
                  </a:schemeClr>
                </a:solidFill>
                <a:latin typeface="Century Gothic" panose="020B0502020202020204" pitchFamily="34" charset="0"/>
              </a:rPr>
              <a:t>Pour devenir #SnefTalent, vous devez être passionné par la technicité des projets relatifs à la mobilité urbaine. </a:t>
            </a:r>
          </a:p>
          <a:p>
            <a:pPr algn="just">
              <a:lnSpc>
                <a:spcPts val="1000"/>
              </a:lnSpc>
            </a:pPr>
            <a:r>
              <a:rPr lang="fr-FR" sz="900" spc="-10" dirty="0">
                <a:solidFill>
                  <a:schemeClr val="bg1">
                    <a:lumMod val="50000"/>
                  </a:schemeClr>
                </a:solidFill>
                <a:latin typeface="Century Gothic" panose="020B0502020202020204" pitchFamily="34" charset="0"/>
              </a:rPr>
              <a:t>En tant que futur collaborateur, nous comptons sur votre implication, votre goût pour le travail bien fait, votre rigueur et savoir être pour devenir SNEF et fiers de l’être. </a:t>
            </a:r>
          </a:p>
          <a:p>
            <a:pPr algn="just">
              <a:lnSpc>
                <a:spcPts val="1000"/>
              </a:lnSpc>
            </a:pPr>
            <a:r>
              <a:rPr lang="fr-FR" sz="900" spc="-10" dirty="0">
                <a:solidFill>
                  <a:schemeClr val="bg1">
                    <a:lumMod val="50000"/>
                  </a:schemeClr>
                </a:solidFill>
                <a:latin typeface="Century Gothic" panose="020B0502020202020204" pitchFamily="34" charset="0"/>
              </a:rPr>
              <a:t>N’attendez plus pour nous rencontrer et vous épanouir dans un environnement proche du client. </a:t>
            </a:r>
          </a:p>
          <a:p>
            <a:pPr algn="just">
              <a:lnSpc>
                <a:spcPts val="1000"/>
              </a:lnSpc>
            </a:pPr>
            <a:endParaRPr lang="fr-FR" sz="900" b="1" spc="-10" dirty="0">
              <a:solidFill>
                <a:srgbClr val="FF0000"/>
              </a:solidFill>
              <a:latin typeface="Century Gothic" panose="020B0502020202020204" pitchFamily="34" charset="0"/>
            </a:endParaRPr>
          </a:p>
          <a:p>
            <a:pPr algn="just">
              <a:lnSpc>
                <a:spcPts val="1000"/>
              </a:lnSpc>
            </a:pPr>
            <a:r>
              <a:rPr lang="fr-FR" sz="900" b="1" spc="-10" dirty="0">
                <a:solidFill>
                  <a:srgbClr val="FF0000"/>
                </a:solidFill>
                <a:latin typeface="Century Gothic" panose="020B0502020202020204" pitchFamily="34" charset="0"/>
              </a:rPr>
              <a:t>CV à envoyer à </a:t>
            </a:r>
            <a:r>
              <a:rPr lang="fr-FR" sz="900" spc="-10" dirty="0">
                <a:solidFill>
                  <a:srgbClr val="0070C0"/>
                </a:solidFill>
                <a:latin typeface="Century Gothic" panose="020B0502020202020204" pitchFamily="34" charset="0"/>
                <a:hlinkClick r:id="rId2">
                  <a:extLst>
                    <a:ext uri="{A12FA001-AC4F-418D-AE19-62706E023703}">
                      <ahyp:hlinkClr xmlns:ahyp="http://schemas.microsoft.com/office/drawing/2018/hyperlinkcolor" val="tx"/>
                    </a:ext>
                  </a:extLst>
                </a:hlinkClick>
              </a:rPr>
              <a:t>sabrina.spiga@snef.fr</a:t>
            </a:r>
            <a:r>
              <a:rPr lang="fr-FR" sz="900" spc="-10" dirty="0">
                <a:solidFill>
                  <a:srgbClr val="0070C0"/>
                </a:solidFill>
                <a:latin typeface="Century Gothic" panose="020B0502020202020204" pitchFamily="34" charset="0"/>
              </a:rPr>
              <a:t> </a:t>
            </a:r>
          </a:p>
          <a:p>
            <a:pPr algn="just">
              <a:lnSpc>
                <a:spcPts val="1000"/>
              </a:lnSpc>
            </a:pPr>
            <a:endParaRPr lang="fr-FR" sz="900" spc="-10" dirty="0">
              <a:solidFill>
                <a:schemeClr val="bg1">
                  <a:lumMod val="50000"/>
                </a:schemeClr>
              </a:solidFill>
              <a:latin typeface="Century Gothic" panose="020B0502020202020204" pitchFamily="34" charset="0"/>
            </a:endParaRPr>
          </a:p>
        </p:txBody>
      </p:sp>
      <p:sp>
        <p:nvSpPr>
          <p:cNvPr id="10" name="ZoneTexte 9">
            <a:extLst>
              <a:ext uri="{FF2B5EF4-FFF2-40B4-BE49-F238E27FC236}">
                <a16:creationId xmlns:a16="http://schemas.microsoft.com/office/drawing/2014/main" id="{3E3593EB-272E-4A4B-AFDC-329A444120F3}"/>
              </a:ext>
            </a:extLst>
          </p:cNvPr>
          <p:cNvSpPr txBox="1"/>
          <p:nvPr/>
        </p:nvSpPr>
        <p:spPr>
          <a:xfrm>
            <a:off x="552261" y="4825496"/>
            <a:ext cx="1231272" cy="276999"/>
          </a:xfrm>
          <a:prstGeom prst="rect">
            <a:avLst/>
          </a:prstGeom>
          <a:noFill/>
        </p:spPr>
        <p:txBody>
          <a:bodyPr wrap="square" rtlCol="0">
            <a:spAutoFit/>
          </a:bodyPr>
          <a:lstStyle/>
          <a:p>
            <a:r>
              <a:rPr lang="fr-FR" sz="1200" dirty="0">
                <a:solidFill>
                  <a:schemeClr val="bg1"/>
                </a:solidFill>
                <a:latin typeface="Hero" panose="02000506000000020004" pitchFamily="50" charset="0"/>
              </a:rPr>
              <a:t>Référence :</a:t>
            </a:r>
          </a:p>
        </p:txBody>
      </p:sp>
      <p:sp>
        <p:nvSpPr>
          <p:cNvPr id="2" name="Rectangle 1"/>
          <p:cNvSpPr/>
          <p:nvPr/>
        </p:nvSpPr>
        <p:spPr>
          <a:xfrm>
            <a:off x="2643056" y="1640669"/>
            <a:ext cx="4794064" cy="1969770"/>
          </a:xfrm>
          <a:prstGeom prst="rect">
            <a:avLst/>
          </a:prstGeom>
        </p:spPr>
        <p:txBody>
          <a:bodyPr wrap="square" lIns="0" tIns="0" rIns="0" bIns="0">
            <a:spAutoFit/>
          </a:bodyPr>
          <a:lstStyle/>
          <a:p>
            <a:endParaRPr lang="fr-FR" sz="2800" spc="-100" baseline="30000" dirty="0">
              <a:latin typeface="Century Gothic" panose="020B0502020202020204" pitchFamily="34" charset="0"/>
            </a:endParaRPr>
          </a:p>
          <a:p>
            <a:r>
              <a:rPr lang="fr-FR" sz="2800" spc="-100" baseline="30000" dirty="0">
                <a:latin typeface="Century Gothic" panose="020B0502020202020204" pitchFamily="34" charset="0"/>
              </a:rPr>
              <a:t>Chargé d'affaires CFA/Equipements urbains dynamiques (F/H)</a:t>
            </a:r>
          </a:p>
          <a:p>
            <a:endParaRPr lang="fr-FR" sz="2800" spc="-100" baseline="30000" dirty="0">
              <a:latin typeface="Century Gothic" panose="020B0502020202020204" pitchFamily="34" charset="0"/>
            </a:endParaRPr>
          </a:p>
          <a:p>
            <a:r>
              <a:rPr lang="fr-FR" sz="1400" spc="-20" baseline="30000" dirty="0">
                <a:solidFill>
                  <a:srgbClr val="00A8A9"/>
                </a:solidFill>
                <a:latin typeface="Century Gothic" panose="020B0502020202020204" pitchFamily="34" charset="0"/>
              </a:rPr>
              <a:t>Type de contrat : </a:t>
            </a:r>
            <a:r>
              <a:rPr lang="fr-FR" sz="1400" b="1" spc="-20" baseline="30000" dirty="0">
                <a:solidFill>
                  <a:srgbClr val="00A8A9"/>
                </a:solidFill>
                <a:latin typeface="Century Gothic" panose="020B0502020202020204" pitchFamily="34" charset="0"/>
              </a:rPr>
              <a:t>CDI</a:t>
            </a:r>
            <a:r>
              <a:rPr lang="fr-FR" sz="1400" spc="-20" baseline="30000" dirty="0">
                <a:solidFill>
                  <a:srgbClr val="00A8A9"/>
                </a:solidFill>
                <a:latin typeface="Century Gothic" panose="020B0502020202020204" pitchFamily="34" charset="0"/>
              </a:rPr>
              <a:t> </a:t>
            </a:r>
          </a:p>
          <a:p>
            <a:r>
              <a:rPr lang="fr-FR" sz="1400" spc="-20" baseline="30000" dirty="0">
                <a:solidFill>
                  <a:srgbClr val="00A8A9"/>
                </a:solidFill>
                <a:latin typeface="Century Gothic" panose="020B0502020202020204" pitchFamily="34" charset="0"/>
              </a:rPr>
              <a:t>Localisation : </a:t>
            </a:r>
            <a:r>
              <a:rPr lang="fr-FR" sz="1400" b="1" spc="-20" baseline="30000" dirty="0">
                <a:solidFill>
                  <a:srgbClr val="00A8A9"/>
                </a:solidFill>
                <a:latin typeface="Century Gothic" panose="020B0502020202020204" pitchFamily="34" charset="0"/>
              </a:rPr>
              <a:t>Avignon</a:t>
            </a:r>
            <a:endParaRPr lang="fr-FR" sz="1400" spc="-20" baseline="30000" dirty="0">
              <a:solidFill>
                <a:srgbClr val="00A8A9"/>
              </a:solidFill>
              <a:latin typeface="Century Gothic" panose="020B0502020202020204" pitchFamily="34" charset="0"/>
            </a:endParaRPr>
          </a:p>
          <a:p>
            <a:r>
              <a:rPr lang="fr-FR" sz="1400" spc="-20" baseline="30000" dirty="0">
                <a:solidFill>
                  <a:srgbClr val="00A8A9"/>
                </a:solidFill>
                <a:latin typeface="Century Gothic" panose="020B0502020202020204" pitchFamily="34" charset="0"/>
              </a:rPr>
              <a:t>Métier : </a:t>
            </a:r>
            <a:r>
              <a:rPr lang="fr-FR" sz="1400" b="1" spc="-20" baseline="30000" dirty="0">
                <a:solidFill>
                  <a:srgbClr val="00A8A9"/>
                </a:solidFill>
                <a:latin typeface="Century Gothic" panose="020B0502020202020204" pitchFamily="34" charset="0"/>
              </a:rPr>
              <a:t>CFO/CFA Tertiaire</a:t>
            </a:r>
          </a:p>
          <a:p>
            <a:endParaRPr lang="fr-FR" sz="1400" b="1" spc="-20" baseline="30000" dirty="0">
              <a:solidFill>
                <a:srgbClr val="00A8A9"/>
              </a:solidFill>
              <a:latin typeface="Century Gothic" panose="020B0502020202020204" pitchFamily="34" charset="0"/>
            </a:endParaRPr>
          </a:p>
          <a:p>
            <a:endParaRPr lang="fr-FR" sz="1600" dirty="0"/>
          </a:p>
        </p:txBody>
      </p:sp>
    </p:spTree>
    <p:extLst>
      <p:ext uri="{BB962C8B-B14F-4D97-AF65-F5344CB8AC3E}">
        <p14:creationId xmlns:p14="http://schemas.microsoft.com/office/powerpoint/2010/main" val="80423768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589</TotalTime>
  <Words>285</Words>
  <Application>Microsoft Office PowerPoint</Application>
  <PresentationFormat>Personnalisé</PresentationFormat>
  <Paragraphs>33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Hero</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GINTZEN Laetitia</dc:creator>
  <cp:lastModifiedBy>SPIGA Sabrina</cp:lastModifiedBy>
  <cp:revision>70</cp:revision>
  <cp:lastPrinted>2018-10-04T07:50:08Z</cp:lastPrinted>
  <dcterms:created xsi:type="dcterms:W3CDTF">2017-10-24T06:44:46Z</dcterms:created>
  <dcterms:modified xsi:type="dcterms:W3CDTF">2021-05-19T14:23:49Z</dcterms:modified>
</cp:coreProperties>
</file>