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handoutMasterIdLst>
    <p:handoutMasterId r:id="rId3"/>
  </p:handoutMasterIdLst>
  <p:sldIdLst>
    <p:sldId id="257" r:id="rId2"/>
  </p:sldIdLst>
  <p:sldSz cx="7559675" cy="10691813"/>
  <p:notesSz cx="7099300" cy="1023461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367">
          <p15:clr>
            <a:srgbClr val="A4A3A4"/>
          </p15:clr>
        </p15:guide>
        <p15:guide id="2" pos="238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223">
          <p15:clr>
            <a:srgbClr val="A4A3A4"/>
          </p15:clr>
        </p15:guide>
        <p15:guide id="2" pos="2236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7F7F7F"/>
    <a:srgbClr val="BBBBBB"/>
    <a:srgbClr val="A2A2A2"/>
    <a:srgbClr val="FFFFFF"/>
    <a:srgbClr val="969696"/>
    <a:srgbClr val="8B8B8B"/>
    <a:srgbClr val="00A8A9"/>
    <a:srgbClr val="0096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96" autoAdjust="0"/>
    <p:restoredTop sz="94660"/>
  </p:normalViewPr>
  <p:slideViewPr>
    <p:cSldViewPr snapToGrid="0">
      <p:cViewPr varScale="1">
        <p:scale>
          <a:sx n="74" d="100"/>
          <a:sy n="74" d="100"/>
        </p:scale>
        <p:origin x="3138" y="66"/>
      </p:cViewPr>
      <p:guideLst>
        <p:guide orient="horz" pos="3367"/>
        <p:guide pos="2381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74" d="100"/>
          <a:sy n="74" d="100"/>
        </p:scale>
        <p:origin x="-2190" y="-90"/>
      </p:cViewPr>
      <p:guideLst>
        <p:guide orient="horz" pos="3223"/>
        <p:guide pos="2236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handoutMaster" Target="handoutMasters/handout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4021138" y="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554CE95-A636-423A-92D6-9913A010BF96}" type="datetimeFigureOut">
              <a:rPr lang="fr-FR" smtClean="0"/>
              <a:t>19/05/2021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0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4021138" y="9721850"/>
            <a:ext cx="3076575" cy="51117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EA99F1D-16D8-4FF6-9240-C14C8D1D4E14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4088437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" name="Image 20" descr="Une image contenant jouet, jeu, homme, marchant&#10;&#10;Description générée automatiquement">
            <a:extLst>
              <a:ext uri="{FF2B5EF4-FFF2-40B4-BE49-F238E27FC236}">
                <a16:creationId xmlns:a16="http://schemas.microsoft.com/office/drawing/2014/main" id="{02BC116B-521C-46D3-8DE8-78265B593EC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9" y="0"/>
            <a:ext cx="7558636" cy="10691813"/>
          </a:xfrm>
          <a:prstGeom prst="rect">
            <a:avLst/>
          </a:prstGeom>
        </p:spPr>
      </p:pic>
      <p:sp>
        <p:nvSpPr>
          <p:cNvPr id="6" name="ZoneTexte 5">
            <a:extLst>
              <a:ext uri="{FF2B5EF4-FFF2-40B4-BE49-F238E27FC236}">
                <a16:creationId xmlns:a16="http://schemas.microsoft.com/office/drawing/2014/main" id="{68CB1522-8B93-40C3-86CC-0EFDFC60A367}"/>
              </a:ext>
            </a:extLst>
          </p:cNvPr>
          <p:cNvSpPr txBox="1"/>
          <p:nvPr userDrawn="1"/>
        </p:nvSpPr>
        <p:spPr>
          <a:xfrm>
            <a:off x="474132" y="1938364"/>
            <a:ext cx="1894861" cy="88838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Présent en France et à l’International,</a:t>
            </a:r>
          </a:p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le Groupe SNEF offre une grande</a:t>
            </a:r>
          </a:p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diversité de métiers opérant sur de nombreux marchés. Notre expertise et nos compétences </a:t>
            </a:r>
            <a:r>
              <a:rPr lang="fr-FR" sz="1200" b="0" i="0" u="none" strike="noStrike" kern="1200" spc="-30" baseline="30000" dirty="0" err="1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multitechniques</a:t>
            </a: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 nous permettent d’intervenir de bout en bout sur les projets et chantiers de nos clients.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F16D8067-69EA-4936-87AA-44115988F846}"/>
              </a:ext>
            </a:extLst>
          </p:cNvPr>
          <p:cNvSpPr txBox="1"/>
          <p:nvPr userDrawn="1"/>
        </p:nvSpPr>
        <p:spPr>
          <a:xfrm>
            <a:off x="474131" y="2895097"/>
            <a:ext cx="1894861" cy="50366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L’esprit de conquête, le sens des responsabilités, l’excellence, l’éthique, la sécurité, l’esprit d’équipe constituent notre ADN.</a:t>
            </a:r>
          </a:p>
        </p:txBody>
      </p:sp>
      <p:sp>
        <p:nvSpPr>
          <p:cNvPr id="8" name="ZoneTexte 7">
            <a:extLst>
              <a:ext uri="{FF2B5EF4-FFF2-40B4-BE49-F238E27FC236}">
                <a16:creationId xmlns:a16="http://schemas.microsoft.com/office/drawing/2014/main" id="{1BB96753-FD43-4037-8C39-61F20A27E9F9}"/>
              </a:ext>
            </a:extLst>
          </p:cNvPr>
          <p:cNvSpPr txBox="1"/>
          <p:nvPr userDrawn="1"/>
        </p:nvSpPr>
        <p:spPr>
          <a:xfrm>
            <a:off x="482597" y="4312533"/>
            <a:ext cx="1894861" cy="247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Autant d’atouts pour vous embarquer dans l’aventure SNEF.</a:t>
            </a:r>
          </a:p>
        </p:txBody>
      </p:sp>
      <p:sp>
        <p:nvSpPr>
          <p:cNvPr id="9" name="ZoneTexte 8">
            <a:extLst>
              <a:ext uri="{FF2B5EF4-FFF2-40B4-BE49-F238E27FC236}">
                <a16:creationId xmlns:a16="http://schemas.microsoft.com/office/drawing/2014/main" id="{B9EE3C97-278E-4594-BCE7-AC47524D39B3}"/>
              </a:ext>
            </a:extLst>
          </p:cNvPr>
          <p:cNvSpPr txBox="1"/>
          <p:nvPr userDrawn="1"/>
        </p:nvSpPr>
        <p:spPr>
          <a:xfrm>
            <a:off x="397931" y="3475575"/>
            <a:ext cx="1971061" cy="7601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Chaque année, près de 1 450 personnes rejoignent nos équipes alliant des profils variés. Ensemble, nous construisons l’entreprise de demain qui permet à chacun de s’épanouir et d’être fier</a:t>
            </a:r>
          </a:p>
          <a:p>
            <a:pPr algn="r" rtl="0">
              <a:lnSpc>
                <a:spcPts val="1000"/>
              </a:lnSpc>
            </a:pPr>
            <a:r>
              <a:rPr lang="fr-FR" sz="1200" b="0" i="0" u="none" strike="noStrike" kern="1200" spc="-3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de son métier.</a:t>
            </a: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F168074E-E01C-4C20-84C6-A90A5BEE53C9}"/>
              </a:ext>
            </a:extLst>
          </p:cNvPr>
          <p:cNvSpPr txBox="1"/>
          <p:nvPr userDrawn="1"/>
        </p:nvSpPr>
        <p:spPr>
          <a:xfrm>
            <a:off x="454639" y="5602516"/>
            <a:ext cx="65872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milliard d’euros</a:t>
            </a:r>
          </a:p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de chiffre</a:t>
            </a:r>
          </a:p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d’affaires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" name="ZoneTexte 10">
            <a:extLst>
              <a:ext uri="{FF2B5EF4-FFF2-40B4-BE49-F238E27FC236}">
                <a16:creationId xmlns:a16="http://schemas.microsoft.com/office/drawing/2014/main" id="{F41F1D8A-D8E8-4C4B-B1EC-2C9D81F53BDC}"/>
              </a:ext>
            </a:extLst>
          </p:cNvPr>
          <p:cNvSpPr txBox="1"/>
          <p:nvPr userDrawn="1"/>
        </p:nvSpPr>
        <p:spPr>
          <a:xfrm>
            <a:off x="1134531" y="5598283"/>
            <a:ext cx="658727" cy="30777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date de </a:t>
            </a: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création </a:t>
            </a: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de l’entreprise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2" name="ZoneTexte 11">
            <a:extLst>
              <a:ext uri="{FF2B5EF4-FFF2-40B4-BE49-F238E27FC236}">
                <a16:creationId xmlns:a16="http://schemas.microsoft.com/office/drawing/2014/main" id="{F453BCEF-DD1D-4E43-83CD-297688E9F9E6}"/>
              </a:ext>
            </a:extLst>
          </p:cNvPr>
          <p:cNvSpPr txBox="1"/>
          <p:nvPr userDrawn="1"/>
        </p:nvSpPr>
        <p:spPr>
          <a:xfrm>
            <a:off x="1767860" y="5597288"/>
            <a:ext cx="658727" cy="205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présent dans </a:t>
            </a: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30 pays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3" name="ZoneTexte 12">
            <a:extLst>
              <a:ext uri="{FF2B5EF4-FFF2-40B4-BE49-F238E27FC236}">
                <a16:creationId xmlns:a16="http://schemas.microsoft.com/office/drawing/2014/main" id="{3172AD34-D95F-4520-8A73-B12F19292494}"/>
              </a:ext>
            </a:extLst>
          </p:cNvPr>
          <p:cNvSpPr txBox="1"/>
          <p:nvPr userDrawn="1"/>
        </p:nvSpPr>
        <p:spPr>
          <a:xfrm>
            <a:off x="411467" y="6406085"/>
            <a:ext cx="976227" cy="205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clients </a:t>
            </a: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nous</a:t>
            </a:r>
          </a:p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confient leurs projets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4" name="ZoneTexte 13">
            <a:extLst>
              <a:ext uri="{FF2B5EF4-FFF2-40B4-BE49-F238E27FC236}">
                <a16:creationId xmlns:a16="http://schemas.microsoft.com/office/drawing/2014/main" id="{7028AA29-ADE6-4885-A002-81244DF7CC9C}"/>
              </a:ext>
            </a:extLst>
          </p:cNvPr>
          <p:cNvSpPr txBox="1"/>
          <p:nvPr userDrawn="1"/>
        </p:nvSpPr>
        <p:spPr>
          <a:xfrm>
            <a:off x="1573518" y="6406085"/>
            <a:ext cx="976227" cy="20518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collaborateurs</a:t>
            </a:r>
            <a:endParaRPr lang="fr-FR" sz="105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  <a:p>
            <a:pPr algn="ctr" rtl="0">
              <a:lnSpc>
                <a:spcPts val="800"/>
              </a:lnSpc>
            </a:pPr>
            <a:r>
              <a:rPr lang="fr-FR" sz="1050" b="0" i="0" u="none" strike="noStrike" kern="1200" spc="0" baseline="3000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  <a:ea typeface="+mn-ea"/>
                <a:cs typeface="+mn-cs"/>
              </a:rPr>
              <a:t>dans le monde</a:t>
            </a:r>
            <a:endParaRPr lang="fr-FR" sz="1200" b="0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5" name="ZoneTexte 14">
            <a:extLst>
              <a:ext uri="{FF2B5EF4-FFF2-40B4-BE49-F238E27FC236}">
                <a16:creationId xmlns:a16="http://schemas.microsoft.com/office/drawing/2014/main" id="{0FC6BD82-2819-43AA-BB5B-4ECB0C65B51E}"/>
              </a:ext>
            </a:extLst>
          </p:cNvPr>
          <p:cNvSpPr txBox="1"/>
          <p:nvPr userDrawn="1"/>
        </p:nvSpPr>
        <p:spPr>
          <a:xfrm>
            <a:off x="593920" y="5352062"/>
            <a:ext cx="380163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1,7</a:t>
            </a:r>
            <a:endParaRPr lang="fr-FR" sz="1100" b="1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6" name="ZoneTexte 15">
            <a:extLst>
              <a:ext uri="{FF2B5EF4-FFF2-40B4-BE49-F238E27FC236}">
                <a16:creationId xmlns:a16="http://schemas.microsoft.com/office/drawing/2014/main" id="{85F792FB-EDEE-429A-86BA-F83250989CF7}"/>
              </a:ext>
            </a:extLst>
          </p:cNvPr>
          <p:cNvSpPr txBox="1"/>
          <p:nvPr userDrawn="1"/>
        </p:nvSpPr>
        <p:spPr>
          <a:xfrm>
            <a:off x="1164415" y="5352062"/>
            <a:ext cx="557544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1905</a:t>
            </a:r>
            <a:endParaRPr lang="fr-FR" sz="1100" b="1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7" name="ZoneTexte 16">
            <a:extLst>
              <a:ext uri="{FF2B5EF4-FFF2-40B4-BE49-F238E27FC236}">
                <a16:creationId xmlns:a16="http://schemas.microsoft.com/office/drawing/2014/main" id="{33679011-B15F-4F99-90F9-04F2EFF392E2}"/>
              </a:ext>
            </a:extLst>
          </p:cNvPr>
          <p:cNvSpPr txBox="1"/>
          <p:nvPr userDrawn="1"/>
        </p:nvSpPr>
        <p:spPr>
          <a:xfrm>
            <a:off x="1869043" y="5352062"/>
            <a:ext cx="468650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30</a:t>
            </a:r>
            <a:endParaRPr lang="fr-FR" sz="1100" b="1" i="0" u="none" strike="noStrike" kern="1200" spc="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8" name="ZoneTexte 17">
            <a:extLst>
              <a:ext uri="{FF2B5EF4-FFF2-40B4-BE49-F238E27FC236}">
                <a16:creationId xmlns:a16="http://schemas.microsoft.com/office/drawing/2014/main" id="{3E4D8CAC-7246-4192-86F9-3C4C31E28461}"/>
              </a:ext>
            </a:extLst>
          </p:cNvPr>
          <p:cNvSpPr txBox="1"/>
          <p:nvPr userDrawn="1"/>
        </p:nvSpPr>
        <p:spPr>
          <a:xfrm>
            <a:off x="521743" y="6171567"/>
            <a:ext cx="755674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-10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10 000</a:t>
            </a:r>
            <a:endParaRPr lang="fr-FR" sz="1100" b="1" i="0" u="none" strike="noStrike" kern="1200" spc="-10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9" name="ZoneTexte 18">
            <a:extLst>
              <a:ext uri="{FF2B5EF4-FFF2-40B4-BE49-F238E27FC236}">
                <a16:creationId xmlns:a16="http://schemas.microsoft.com/office/drawing/2014/main" id="{7A3AF295-7632-48EE-9740-FC8E750C58A8}"/>
              </a:ext>
            </a:extLst>
          </p:cNvPr>
          <p:cNvSpPr txBox="1"/>
          <p:nvPr userDrawn="1"/>
        </p:nvSpPr>
        <p:spPr>
          <a:xfrm>
            <a:off x="1680273" y="6171567"/>
            <a:ext cx="755674" cy="287258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algn="ctr" rtl="0">
              <a:lnSpc>
                <a:spcPct val="100000"/>
              </a:lnSpc>
            </a:pPr>
            <a:r>
              <a:rPr lang="fr-FR" sz="2800" b="1" i="0" u="none" strike="noStrike" kern="1200" spc="-100" baseline="30000" dirty="0">
                <a:solidFill>
                  <a:srgbClr val="00A8A9"/>
                </a:solidFill>
                <a:latin typeface="Century Gothic" panose="020B0502020202020204" pitchFamily="34" charset="0"/>
                <a:ea typeface="+mn-ea"/>
                <a:cs typeface="+mn-cs"/>
              </a:rPr>
              <a:t>12 500</a:t>
            </a:r>
            <a:endParaRPr lang="fr-FR" sz="1100" b="1" i="0" u="none" strike="noStrike" kern="1200" spc="-100" baseline="3000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cxnSp>
        <p:nvCxnSpPr>
          <p:cNvPr id="3" name="Connecteur droit 2">
            <a:extLst>
              <a:ext uri="{FF2B5EF4-FFF2-40B4-BE49-F238E27FC236}">
                <a16:creationId xmlns:a16="http://schemas.microsoft.com/office/drawing/2014/main" id="{2F80D0FC-BB4C-4F97-8088-2B026BC9FE46}"/>
              </a:ext>
            </a:extLst>
          </p:cNvPr>
          <p:cNvCxnSpPr/>
          <p:nvPr userDrawn="1"/>
        </p:nvCxnSpPr>
        <p:spPr>
          <a:xfrm>
            <a:off x="893428" y="4886587"/>
            <a:ext cx="1098957" cy="0"/>
          </a:xfrm>
          <a:prstGeom prst="line">
            <a:avLst/>
          </a:prstGeom>
          <a:ln>
            <a:solidFill>
              <a:srgbClr val="00A8A9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8629786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64825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</p:sldLayoutIdLst>
  <p:txStyles>
    <p:titleStyle>
      <a:lvl1pPr algn="l" defTabSz="755934" rtl="0" eaLnBrk="1" latinLnBrk="0" hangingPunct="1">
        <a:lnSpc>
          <a:spcPct val="90000"/>
        </a:lnSpc>
        <a:spcBef>
          <a:spcPct val="0"/>
        </a:spcBef>
        <a:buNone/>
        <a:defRPr sz="3637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88984" indent="-188984" algn="l" defTabSz="755934" rtl="0" eaLnBrk="1" latinLnBrk="0" hangingPunct="1">
        <a:lnSpc>
          <a:spcPct val="90000"/>
        </a:lnSpc>
        <a:spcBef>
          <a:spcPts val="827"/>
        </a:spcBef>
        <a:buFont typeface="Arial" panose="020B0604020202020204" pitchFamily="34" charset="0"/>
        <a:buChar char="•"/>
        <a:defRPr sz="2315" kern="1200">
          <a:solidFill>
            <a:schemeClr val="tx1"/>
          </a:solidFill>
          <a:latin typeface="+mn-lt"/>
          <a:ea typeface="+mn-ea"/>
          <a:cs typeface="+mn-cs"/>
        </a:defRPr>
      </a:lvl1pPr>
      <a:lvl2pPr marL="566951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984" kern="1200">
          <a:solidFill>
            <a:schemeClr val="tx1"/>
          </a:solidFill>
          <a:latin typeface="+mn-lt"/>
          <a:ea typeface="+mn-ea"/>
          <a:cs typeface="+mn-cs"/>
        </a:defRPr>
      </a:lvl2pPr>
      <a:lvl3pPr marL="944918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653" kern="1200">
          <a:solidFill>
            <a:schemeClr val="tx1"/>
          </a:solidFill>
          <a:latin typeface="+mn-lt"/>
          <a:ea typeface="+mn-ea"/>
          <a:cs typeface="+mn-cs"/>
        </a:defRPr>
      </a:lvl3pPr>
      <a:lvl4pPr marL="1322885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700853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2078820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456787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834754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212722" indent="-188984" algn="l" defTabSz="755934" rtl="0" eaLnBrk="1" latinLnBrk="0" hangingPunct="1">
        <a:lnSpc>
          <a:spcPct val="90000"/>
        </a:lnSpc>
        <a:spcBef>
          <a:spcPts val="413"/>
        </a:spcBef>
        <a:buFont typeface="Arial" panose="020B0604020202020204" pitchFamily="34" charset="0"/>
        <a:buChar char="•"/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1pPr>
      <a:lvl2pPr marL="377967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2pPr>
      <a:lvl3pPr marL="755934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3pPr>
      <a:lvl4pPr marL="1133902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4pPr>
      <a:lvl5pPr marL="1511869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5pPr>
      <a:lvl6pPr marL="1889836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6pPr>
      <a:lvl7pPr marL="2267803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7pPr>
      <a:lvl8pPr marL="2645771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8pPr>
      <a:lvl9pPr marL="3023738" algn="l" defTabSz="755934" rtl="0" eaLnBrk="1" latinLnBrk="0" hangingPunct="1">
        <a:defRPr sz="148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mailto:sabrina.spiga@snef.fr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ZoneTexte 7">
            <a:extLst>
              <a:ext uri="{FF2B5EF4-FFF2-40B4-BE49-F238E27FC236}">
                <a16:creationId xmlns:a16="http://schemas.microsoft.com/office/drawing/2014/main" id="{58B11F2F-1D72-4C2E-AB2F-9B6195791D91}"/>
              </a:ext>
            </a:extLst>
          </p:cNvPr>
          <p:cNvSpPr txBox="1"/>
          <p:nvPr/>
        </p:nvSpPr>
        <p:spPr>
          <a:xfrm>
            <a:off x="2643056" y="2549900"/>
            <a:ext cx="4311969" cy="5105190"/>
          </a:xfrm>
          <a:prstGeom prst="rect">
            <a:avLst/>
          </a:prstGeom>
          <a:noFill/>
        </p:spPr>
        <p:txBody>
          <a:bodyPr wrap="square" lIns="0" tIns="0" rIns="0" bIns="0" rtlCol="0">
            <a:noAutofit/>
          </a:bodyPr>
          <a:lstStyle/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Nous recherchons pour notre agence travaux, basée à Draguignan, un </a:t>
            </a:r>
            <a:r>
              <a:rPr lang="fr-FR" sz="800" b="1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Chef de Chantier électricité </a:t>
            </a: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CFO/CFA Tertiaire (H/F).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Sous la responsabilité d’un Conducteur de travaux ou Chargé d'affaires, vous avez la responsabilité de la bonne exécution de nos contrats.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spc="-10" dirty="0">
                <a:latin typeface="Century Gothic" panose="020B0502020202020204" pitchFamily="34" charset="0"/>
              </a:rPr>
              <a:t>AU QUOTIDIEN :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Vous serez amené à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- Assurer la gestion technique et humaine des chantiers ;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- Manager les équipes de chantier (ressources internes et sous-traitants) ;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- Être l'interlocuteur du client et représenter le Groupe SNEF ;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- Contrôler et suivre la tenue des objectifs chantiers (sécurité, moyens, qualité, délai, productivité) ;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- Etablir les devis dans la limite de vos délégations serait un plus, savoir réaliser des métrés </a:t>
            </a:r>
            <a:r>
              <a:rPr lang="fr-FR" sz="800" i="1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a minima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- Participer à la livraison des chantiers, s’assurer de la parfaite levée des réserves dans les délais impartis.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- Respect des normes techniques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800" b="1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800" b="1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spc="-10" dirty="0">
                <a:latin typeface="Century Gothic" panose="020B0502020202020204" pitchFamily="34" charset="0"/>
              </a:rPr>
              <a:t>ET SI C'ETAIT VOUS ?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De formation Electrotechnique, vous justifiez d’une expérience de significative dans la gestion et le suivi de chantier.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Vous êtes experts en électricité HT- BT, courants forts/faibles.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Nous comptons sur votre sens de l’écoute et vos compétences organisationnelles pour mener à bien nos chantiers. </a:t>
            </a:r>
          </a:p>
          <a:p>
            <a:pPr algn="just">
              <a:lnSpc>
                <a:spcPts val="1000"/>
              </a:lnSpc>
            </a:pPr>
            <a:r>
              <a:rPr lang="fr-FR" sz="800" spc="-10" dirty="0">
                <a:solidFill>
                  <a:schemeClr val="bg1">
                    <a:lumMod val="50000"/>
                  </a:schemeClr>
                </a:solidFill>
                <a:latin typeface="Century Gothic" panose="020B0502020202020204" pitchFamily="34" charset="0"/>
              </a:rPr>
              <a:t>N’attendez plus pour vous épanouir dans un environnement technique proche de ses clients au sein d’une agence à taille humaine !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endParaRPr lang="fr-FR" sz="800" b="1" spc="-10" dirty="0">
              <a:solidFill>
                <a:srgbClr val="FF0000"/>
              </a:solidFill>
              <a:latin typeface="Century Gothic" panose="020B0502020202020204" pitchFamily="34" charset="0"/>
            </a:endParaRPr>
          </a:p>
          <a:p>
            <a:pPr algn="just">
              <a:lnSpc>
                <a:spcPts val="1000"/>
              </a:lnSpc>
            </a:pPr>
            <a:r>
              <a:rPr lang="fr-FR" sz="800" b="1" spc="-10">
                <a:solidFill>
                  <a:srgbClr val="FF0000"/>
                </a:solidFill>
                <a:latin typeface="Century Gothic" panose="020B0502020202020204" pitchFamily="34" charset="0"/>
              </a:rPr>
              <a:t>CV à envoyer à </a:t>
            </a:r>
            <a:r>
              <a:rPr lang="fr-FR" sz="800" spc="-10">
                <a:solidFill>
                  <a:srgbClr val="0070C0"/>
                </a:solidFill>
                <a:latin typeface="Century Gothic" panose="020B0502020202020204" pitchFamily="34" charset="0"/>
                <a:hlinkClick r:id="rId2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sabrina.spiga@snef.fr</a:t>
            </a:r>
            <a:r>
              <a:rPr lang="fr-FR" sz="800" spc="-10">
                <a:solidFill>
                  <a:srgbClr val="0070C0"/>
                </a:solidFill>
                <a:latin typeface="Century Gothic" panose="020B0502020202020204" pitchFamily="34" charset="0"/>
              </a:rPr>
              <a:t> </a:t>
            </a:r>
          </a:p>
          <a:p>
            <a:pPr algn="just">
              <a:lnSpc>
                <a:spcPts val="1000"/>
              </a:lnSpc>
            </a:pPr>
            <a:endParaRPr lang="fr-FR" sz="800" spc="-10" dirty="0">
              <a:solidFill>
                <a:schemeClr val="bg1">
                  <a:lumMod val="50000"/>
                </a:schemeClr>
              </a:solidFill>
              <a:latin typeface="Century Gothic" panose="020B0502020202020204" pitchFamily="34" charset="0"/>
            </a:endParaRPr>
          </a:p>
        </p:txBody>
      </p:sp>
      <p:sp>
        <p:nvSpPr>
          <p:cNvPr id="10" name="ZoneTexte 9">
            <a:extLst>
              <a:ext uri="{FF2B5EF4-FFF2-40B4-BE49-F238E27FC236}">
                <a16:creationId xmlns:a16="http://schemas.microsoft.com/office/drawing/2014/main" id="{3E3593EB-272E-4A4B-AFDC-329A444120F3}"/>
              </a:ext>
            </a:extLst>
          </p:cNvPr>
          <p:cNvSpPr txBox="1"/>
          <p:nvPr/>
        </p:nvSpPr>
        <p:spPr>
          <a:xfrm>
            <a:off x="552261" y="4825496"/>
            <a:ext cx="123127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200" dirty="0">
                <a:solidFill>
                  <a:schemeClr val="bg1"/>
                </a:solidFill>
                <a:latin typeface="Hero" panose="02000506000000020004" pitchFamily="50" charset="0"/>
              </a:rPr>
              <a:t>Référence :</a:t>
            </a:r>
          </a:p>
        </p:txBody>
      </p:sp>
      <p:sp>
        <p:nvSpPr>
          <p:cNvPr id="2" name="Rectangle 1"/>
          <p:cNvSpPr/>
          <p:nvPr/>
        </p:nvSpPr>
        <p:spPr>
          <a:xfrm>
            <a:off x="2643056" y="1640669"/>
            <a:ext cx="4321946" cy="1107996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/>
          <a:p>
            <a:r>
              <a:rPr lang="fr-FR" sz="2800" spc="-100" baseline="30000" dirty="0">
                <a:latin typeface="Century Gothic" panose="020B0502020202020204" pitchFamily="34" charset="0"/>
              </a:rPr>
              <a:t>Chef de chantier CFO/CFA (F/H)</a:t>
            </a:r>
          </a:p>
          <a:p>
            <a:r>
              <a:rPr lang="fr-FR" sz="1400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Type de contrat : </a:t>
            </a:r>
            <a:r>
              <a:rPr lang="fr-FR" sz="1400" b="1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CDI</a:t>
            </a:r>
            <a:r>
              <a:rPr lang="fr-FR" sz="1400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 </a:t>
            </a:r>
          </a:p>
          <a:p>
            <a:r>
              <a:rPr lang="fr-FR" sz="1400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Localisation : </a:t>
            </a:r>
            <a:r>
              <a:rPr lang="fr-FR" sz="1400" b="1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Draguignan</a:t>
            </a:r>
            <a:r>
              <a:rPr lang="fr-FR" sz="1400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 </a:t>
            </a:r>
          </a:p>
          <a:p>
            <a:r>
              <a:rPr lang="fr-FR" sz="1400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Métier : </a:t>
            </a:r>
            <a:r>
              <a:rPr lang="fr-FR" sz="1400" b="1" spc="-20" baseline="30000" dirty="0">
                <a:solidFill>
                  <a:srgbClr val="00A8A9"/>
                </a:solidFill>
                <a:latin typeface="Century Gothic" panose="020B0502020202020204" pitchFamily="34" charset="0"/>
              </a:rPr>
              <a:t>CFO/CFA Tertiaire</a:t>
            </a:r>
          </a:p>
          <a:p>
            <a:endParaRPr lang="fr-FR" sz="1400" b="1" spc="-20" baseline="30000" dirty="0">
              <a:solidFill>
                <a:srgbClr val="00A8A9"/>
              </a:solidFill>
              <a:latin typeface="Century Gothic" panose="020B0502020202020204" pitchFamily="34" charset="0"/>
            </a:endParaRPr>
          </a:p>
          <a:p>
            <a:endParaRPr lang="fr-FR" sz="1600" dirty="0"/>
          </a:p>
        </p:txBody>
      </p:sp>
    </p:spTree>
    <p:extLst>
      <p:ext uri="{BB962C8B-B14F-4D97-AF65-F5344CB8AC3E}">
        <p14:creationId xmlns:p14="http://schemas.microsoft.com/office/powerpoint/2010/main" val="804237681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Thèm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Thème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hèm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574</TotalTime>
  <Words>269</Words>
  <Application>Microsoft Office PowerPoint</Application>
  <PresentationFormat>Personnalisé</PresentationFormat>
  <Paragraphs>32</Paragraphs>
  <Slides>1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4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6" baseType="lpstr">
      <vt:lpstr>Arial</vt:lpstr>
      <vt:lpstr>Calibri</vt:lpstr>
      <vt:lpstr>Century Gothic</vt:lpstr>
      <vt:lpstr>Hero</vt:lpstr>
      <vt:lpstr>Thème Office</vt:lpstr>
      <vt:lpstr>Présentation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GINTZEN Laetitia</dc:creator>
  <cp:lastModifiedBy>SPIGA Sabrina</cp:lastModifiedBy>
  <cp:revision>65</cp:revision>
  <cp:lastPrinted>2018-10-04T07:50:08Z</cp:lastPrinted>
  <dcterms:created xsi:type="dcterms:W3CDTF">2017-10-24T06:44:46Z</dcterms:created>
  <dcterms:modified xsi:type="dcterms:W3CDTF">2021-05-19T14:22:51Z</dcterms:modified>
</cp:coreProperties>
</file>