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7" r:id="rId2"/>
  </p:sldIdLst>
  <p:sldSz cx="7559675" cy="1069181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BBBBBB"/>
    <a:srgbClr val="A2A2A2"/>
    <a:srgbClr val="FFFFFF"/>
    <a:srgbClr val="969696"/>
    <a:srgbClr val="8B8B8B"/>
    <a:srgbClr val="00A8A9"/>
    <a:srgbClr val="0096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6" autoAdjust="0"/>
    <p:restoredTop sz="94660"/>
  </p:normalViewPr>
  <p:slideViewPr>
    <p:cSldViewPr snapToGrid="0">
      <p:cViewPr>
        <p:scale>
          <a:sx n="110" d="100"/>
          <a:sy n="110" d="100"/>
        </p:scale>
        <p:origin x="1291" y="-802"/>
      </p:cViewPr>
      <p:guideLst>
        <p:guide orient="horz" pos="3367"/>
        <p:guide pos="2381"/>
      </p:guideLst>
    </p:cSldViewPr>
  </p:slideViewPr>
  <p:notesTextViewPr>
    <p:cViewPr>
      <p:scale>
        <a:sx n="1" d="1"/>
        <a:sy n="1" d="1"/>
      </p:scale>
      <p:origin x="0" y="0"/>
    </p:cViewPr>
  </p:notesTextViewPr>
  <p:notesViewPr>
    <p:cSldViewPr snapToGrid="0">
      <p:cViewPr varScale="1">
        <p:scale>
          <a:sx n="74" d="100"/>
          <a:sy n="74" d="100"/>
        </p:scale>
        <p:origin x="-2190"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A554CE95-A636-423A-92D6-9913A010BF96}" type="datetimeFigureOut">
              <a:rPr lang="fr-FR" smtClean="0"/>
              <a:t>19/05/2021</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2EA99F1D-16D8-4FF6-9240-C14C8D1D4E14}" type="slidenum">
              <a:rPr lang="fr-FR" smtClean="0"/>
              <a:t>‹N°›</a:t>
            </a:fld>
            <a:endParaRPr lang="fr-FR"/>
          </a:p>
        </p:txBody>
      </p:sp>
    </p:spTree>
    <p:extLst>
      <p:ext uri="{BB962C8B-B14F-4D97-AF65-F5344CB8AC3E}">
        <p14:creationId xmlns:p14="http://schemas.microsoft.com/office/powerpoint/2010/main" val="1408843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21" name="Image 20" descr="Une image contenant jouet, jeu, homme, marchant&#10;&#10;Description générée automatiquement">
            <a:extLst>
              <a:ext uri="{FF2B5EF4-FFF2-40B4-BE49-F238E27FC236}">
                <a16:creationId xmlns:a16="http://schemas.microsoft.com/office/drawing/2014/main" id="{02BC116B-521C-46D3-8DE8-78265B593E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 y="0"/>
            <a:ext cx="7558636" cy="10691813"/>
          </a:xfrm>
          <a:prstGeom prst="rect">
            <a:avLst/>
          </a:prstGeom>
        </p:spPr>
      </p:pic>
      <p:sp>
        <p:nvSpPr>
          <p:cNvPr id="6" name="ZoneTexte 5">
            <a:extLst>
              <a:ext uri="{FF2B5EF4-FFF2-40B4-BE49-F238E27FC236}">
                <a16:creationId xmlns:a16="http://schemas.microsoft.com/office/drawing/2014/main" id="{68CB1522-8B93-40C3-86CC-0EFDFC60A367}"/>
              </a:ext>
            </a:extLst>
          </p:cNvPr>
          <p:cNvSpPr txBox="1"/>
          <p:nvPr userDrawn="1"/>
        </p:nvSpPr>
        <p:spPr>
          <a:xfrm>
            <a:off x="474132" y="1938364"/>
            <a:ext cx="1894861" cy="888385"/>
          </a:xfrm>
          <a:prstGeom prst="rect">
            <a:avLst/>
          </a:prstGeom>
          <a:noFill/>
        </p:spPr>
        <p:txBody>
          <a:bodyPr wrap="square" lIns="0" tIns="0" rIns="0" bIns="0" rtlCol="0">
            <a:spAutoFit/>
          </a:bodyPr>
          <a:lstStyle/>
          <a:p>
            <a:pPr algn="r" rtl="0">
              <a:lnSpc>
                <a:spcPts val="1000"/>
              </a:lnSpc>
            </a:pPr>
            <a:r>
              <a:rPr lang="fr-FR" sz="1200" b="0" i="0" u="none" strike="noStrike" kern="1200" spc="-30" baseline="30000" dirty="0">
                <a:solidFill>
                  <a:srgbClr val="00A8A9"/>
                </a:solidFill>
                <a:latin typeface="Century Gothic" panose="020B0502020202020204" pitchFamily="34" charset="0"/>
                <a:ea typeface="+mn-ea"/>
                <a:cs typeface="+mn-cs"/>
              </a:rPr>
              <a:t>Présent en France et à l’International,</a:t>
            </a:r>
          </a:p>
          <a:p>
            <a:pPr algn="r" rtl="0">
              <a:lnSpc>
                <a:spcPts val="1000"/>
              </a:lnSpc>
            </a:pPr>
            <a:r>
              <a:rPr lang="fr-FR" sz="1200" b="0" i="0" u="none" strike="noStrike" kern="1200" spc="-30" baseline="30000" dirty="0">
                <a:solidFill>
                  <a:srgbClr val="00A8A9"/>
                </a:solidFill>
                <a:latin typeface="Century Gothic" panose="020B0502020202020204" pitchFamily="34" charset="0"/>
                <a:ea typeface="+mn-ea"/>
                <a:cs typeface="+mn-cs"/>
              </a:rPr>
              <a:t>le Groupe SNEF offre une grande</a:t>
            </a:r>
          </a:p>
          <a:p>
            <a:pPr algn="r" rtl="0">
              <a:lnSpc>
                <a:spcPts val="1000"/>
              </a:lnSpc>
            </a:pPr>
            <a:r>
              <a:rPr lang="fr-FR" sz="1200" b="0" i="0" u="none" strike="noStrike" kern="1200" spc="-30" baseline="30000" dirty="0">
                <a:solidFill>
                  <a:srgbClr val="00A8A9"/>
                </a:solidFill>
                <a:latin typeface="Century Gothic" panose="020B0502020202020204" pitchFamily="34" charset="0"/>
                <a:ea typeface="+mn-ea"/>
                <a:cs typeface="+mn-cs"/>
              </a:rPr>
              <a:t>diversité de métiers opérant sur de nombreux marchés. Notre expertise et nos compétences </a:t>
            </a:r>
            <a:r>
              <a:rPr lang="fr-FR" sz="1200" b="0" i="0" u="none" strike="noStrike" kern="1200" spc="-30" baseline="30000" dirty="0" err="1">
                <a:solidFill>
                  <a:srgbClr val="00A8A9"/>
                </a:solidFill>
                <a:latin typeface="Century Gothic" panose="020B0502020202020204" pitchFamily="34" charset="0"/>
                <a:ea typeface="+mn-ea"/>
                <a:cs typeface="+mn-cs"/>
              </a:rPr>
              <a:t>multitechniques</a:t>
            </a:r>
            <a:r>
              <a:rPr lang="fr-FR" sz="1200" b="0" i="0" u="none" strike="noStrike" kern="1200" spc="-30" baseline="30000" dirty="0">
                <a:solidFill>
                  <a:srgbClr val="00A8A9"/>
                </a:solidFill>
                <a:latin typeface="Century Gothic" panose="020B0502020202020204" pitchFamily="34" charset="0"/>
                <a:ea typeface="+mn-ea"/>
                <a:cs typeface="+mn-cs"/>
              </a:rPr>
              <a:t> nous permettent d’intervenir de bout en bout sur les projets et chantiers de nos clients.</a:t>
            </a:r>
          </a:p>
        </p:txBody>
      </p:sp>
      <p:sp>
        <p:nvSpPr>
          <p:cNvPr id="7" name="ZoneTexte 6">
            <a:extLst>
              <a:ext uri="{FF2B5EF4-FFF2-40B4-BE49-F238E27FC236}">
                <a16:creationId xmlns:a16="http://schemas.microsoft.com/office/drawing/2014/main" id="{F16D8067-69EA-4936-87AA-44115988F846}"/>
              </a:ext>
            </a:extLst>
          </p:cNvPr>
          <p:cNvSpPr txBox="1"/>
          <p:nvPr userDrawn="1"/>
        </p:nvSpPr>
        <p:spPr>
          <a:xfrm>
            <a:off x="474131" y="2895097"/>
            <a:ext cx="1894861" cy="503664"/>
          </a:xfrm>
          <a:prstGeom prst="rect">
            <a:avLst/>
          </a:prstGeom>
          <a:noFill/>
        </p:spPr>
        <p:txBody>
          <a:bodyPr wrap="square" lIns="0" tIns="0" rIns="0" bIns="0" rtlCol="0">
            <a:spAutoFit/>
          </a:bodyPr>
          <a:lstStyle/>
          <a:p>
            <a:pPr algn="r" rtl="0">
              <a:lnSpc>
                <a:spcPts val="1000"/>
              </a:lnSpc>
            </a:pPr>
            <a:r>
              <a:rPr lang="fr-FR" sz="1200" b="0" i="0" u="none" strike="noStrike" kern="1200" spc="-30" baseline="30000" dirty="0">
                <a:solidFill>
                  <a:srgbClr val="00A8A9"/>
                </a:solidFill>
                <a:latin typeface="Century Gothic" panose="020B0502020202020204" pitchFamily="34" charset="0"/>
                <a:ea typeface="+mn-ea"/>
                <a:cs typeface="+mn-cs"/>
              </a:rPr>
              <a:t>L’esprit de conquête, le sens des responsabilités, l’excellence, l’éthique, la sécurité, l’esprit d’équipe constituent notre ADN.</a:t>
            </a:r>
          </a:p>
        </p:txBody>
      </p:sp>
      <p:sp>
        <p:nvSpPr>
          <p:cNvPr id="8" name="ZoneTexte 7">
            <a:extLst>
              <a:ext uri="{FF2B5EF4-FFF2-40B4-BE49-F238E27FC236}">
                <a16:creationId xmlns:a16="http://schemas.microsoft.com/office/drawing/2014/main" id="{1BB96753-FD43-4037-8C39-61F20A27E9F9}"/>
              </a:ext>
            </a:extLst>
          </p:cNvPr>
          <p:cNvSpPr txBox="1"/>
          <p:nvPr userDrawn="1"/>
        </p:nvSpPr>
        <p:spPr>
          <a:xfrm>
            <a:off x="482597" y="4312533"/>
            <a:ext cx="1894861" cy="247184"/>
          </a:xfrm>
          <a:prstGeom prst="rect">
            <a:avLst/>
          </a:prstGeom>
          <a:noFill/>
        </p:spPr>
        <p:txBody>
          <a:bodyPr wrap="square" lIns="0" tIns="0" rIns="0" bIns="0" rtlCol="0">
            <a:spAutoFit/>
          </a:bodyPr>
          <a:lstStyle/>
          <a:p>
            <a:pPr algn="r" rtl="0">
              <a:lnSpc>
                <a:spcPts val="1000"/>
              </a:lnSpc>
            </a:pPr>
            <a:r>
              <a:rPr lang="fr-FR" sz="1200" b="0" i="0" u="none" strike="noStrike" kern="1200" spc="-30" baseline="30000" dirty="0">
                <a:solidFill>
                  <a:srgbClr val="00A8A9"/>
                </a:solidFill>
                <a:latin typeface="Century Gothic" panose="020B0502020202020204" pitchFamily="34" charset="0"/>
                <a:ea typeface="+mn-ea"/>
                <a:cs typeface="+mn-cs"/>
              </a:rPr>
              <a:t>Autant d’atouts pour vous embarquer dans l’aventure SNEF.</a:t>
            </a:r>
          </a:p>
        </p:txBody>
      </p:sp>
      <p:sp>
        <p:nvSpPr>
          <p:cNvPr id="9" name="ZoneTexte 8">
            <a:extLst>
              <a:ext uri="{FF2B5EF4-FFF2-40B4-BE49-F238E27FC236}">
                <a16:creationId xmlns:a16="http://schemas.microsoft.com/office/drawing/2014/main" id="{B9EE3C97-278E-4594-BCE7-AC47524D39B3}"/>
              </a:ext>
            </a:extLst>
          </p:cNvPr>
          <p:cNvSpPr txBox="1"/>
          <p:nvPr userDrawn="1"/>
        </p:nvSpPr>
        <p:spPr>
          <a:xfrm>
            <a:off x="397931" y="3475575"/>
            <a:ext cx="1971061" cy="760144"/>
          </a:xfrm>
          <a:prstGeom prst="rect">
            <a:avLst/>
          </a:prstGeom>
          <a:noFill/>
        </p:spPr>
        <p:txBody>
          <a:bodyPr wrap="square" lIns="0" tIns="0" rIns="0" bIns="0" rtlCol="0">
            <a:spAutoFit/>
          </a:bodyPr>
          <a:lstStyle/>
          <a:p>
            <a:pPr algn="r" rtl="0">
              <a:lnSpc>
                <a:spcPts val="1000"/>
              </a:lnSpc>
            </a:pPr>
            <a:r>
              <a:rPr lang="fr-FR" sz="1200" b="0" i="0" u="none" strike="noStrike" kern="1200" spc="-30" baseline="30000" dirty="0">
                <a:solidFill>
                  <a:srgbClr val="00A8A9"/>
                </a:solidFill>
                <a:latin typeface="Century Gothic" panose="020B0502020202020204" pitchFamily="34" charset="0"/>
                <a:ea typeface="+mn-ea"/>
                <a:cs typeface="+mn-cs"/>
              </a:rPr>
              <a:t>Chaque année, près de 1 450 personnes rejoignent nos équipes alliant des profils variés. Ensemble, nous construisons l’entreprise de demain qui permet à chacun de s’épanouir et d’être fier</a:t>
            </a:r>
          </a:p>
          <a:p>
            <a:pPr algn="r" rtl="0">
              <a:lnSpc>
                <a:spcPts val="1000"/>
              </a:lnSpc>
            </a:pPr>
            <a:r>
              <a:rPr lang="fr-FR" sz="1200" b="0" i="0" u="none" strike="noStrike" kern="1200" spc="-30" baseline="30000" dirty="0">
                <a:solidFill>
                  <a:srgbClr val="00A8A9"/>
                </a:solidFill>
                <a:latin typeface="Century Gothic" panose="020B0502020202020204" pitchFamily="34" charset="0"/>
                <a:ea typeface="+mn-ea"/>
                <a:cs typeface="+mn-cs"/>
              </a:rPr>
              <a:t>de son métier.</a:t>
            </a:r>
          </a:p>
        </p:txBody>
      </p:sp>
      <p:sp>
        <p:nvSpPr>
          <p:cNvPr id="10" name="ZoneTexte 9">
            <a:extLst>
              <a:ext uri="{FF2B5EF4-FFF2-40B4-BE49-F238E27FC236}">
                <a16:creationId xmlns:a16="http://schemas.microsoft.com/office/drawing/2014/main" id="{F168074E-E01C-4C20-84C6-A90A5BEE53C9}"/>
              </a:ext>
            </a:extLst>
          </p:cNvPr>
          <p:cNvSpPr txBox="1"/>
          <p:nvPr userDrawn="1"/>
        </p:nvSpPr>
        <p:spPr>
          <a:xfrm>
            <a:off x="454639" y="5602516"/>
            <a:ext cx="658727" cy="307777"/>
          </a:xfrm>
          <a:prstGeom prst="rect">
            <a:avLst/>
          </a:prstGeom>
          <a:noFill/>
        </p:spPr>
        <p:txBody>
          <a:bodyPr wrap="square" lIns="0" tIns="0" rIns="0" bIns="0" rtlCol="0">
            <a:spAutoFit/>
          </a:bodyPr>
          <a:lstStyle/>
          <a:p>
            <a:pPr algn="ctr" rtl="0">
              <a:lnSpc>
                <a:spcPts val="800"/>
              </a:lnSpc>
            </a:pPr>
            <a:r>
              <a:rPr lang="fr-FR" sz="1050" b="0" i="0" u="none" strike="noStrike" kern="1200" spc="0" baseline="30000" dirty="0">
                <a:solidFill>
                  <a:srgbClr val="00A8A9"/>
                </a:solidFill>
                <a:latin typeface="Century Gothic" panose="020B0502020202020204" pitchFamily="34" charset="0"/>
                <a:ea typeface="+mn-ea"/>
                <a:cs typeface="+mn-cs"/>
              </a:rPr>
              <a:t>milliard d’euros</a:t>
            </a:r>
          </a:p>
          <a:p>
            <a:pPr algn="ctr" rtl="0">
              <a:lnSpc>
                <a:spcPts val="800"/>
              </a:lnSpc>
            </a:pPr>
            <a:r>
              <a:rPr lang="fr-FR" sz="1050" b="0" i="0" u="none" strike="noStrike" kern="1200" spc="0" baseline="30000" dirty="0">
                <a:solidFill>
                  <a:schemeClr val="bg1">
                    <a:lumMod val="50000"/>
                  </a:schemeClr>
                </a:solidFill>
                <a:latin typeface="Century Gothic" panose="020B0502020202020204" pitchFamily="34" charset="0"/>
                <a:ea typeface="+mn-ea"/>
                <a:cs typeface="+mn-cs"/>
              </a:rPr>
              <a:t>de chiffre</a:t>
            </a:r>
          </a:p>
          <a:p>
            <a:pPr algn="ctr" rtl="0">
              <a:lnSpc>
                <a:spcPts val="800"/>
              </a:lnSpc>
            </a:pPr>
            <a:r>
              <a:rPr lang="fr-FR" sz="1050" b="0" i="0" u="none" strike="noStrike" kern="1200" spc="0" baseline="30000" dirty="0">
                <a:solidFill>
                  <a:schemeClr val="bg1">
                    <a:lumMod val="50000"/>
                  </a:schemeClr>
                </a:solidFill>
                <a:latin typeface="Century Gothic" panose="020B0502020202020204" pitchFamily="34" charset="0"/>
                <a:ea typeface="+mn-ea"/>
                <a:cs typeface="+mn-cs"/>
              </a:rPr>
              <a:t>d’affaires</a:t>
            </a:r>
            <a:endParaRPr lang="fr-FR" sz="1200" b="0" i="0" u="none" strike="noStrike" kern="1200" spc="0" baseline="30000" dirty="0">
              <a:solidFill>
                <a:schemeClr val="bg1">
                  <a:lumMod val="50000"/>
                </a:schemeClr>
              </a:solidFill>
              <a:latin typeface="Century Gothic" panose="020B0502020202020204" pitchFamily="34" charset="0"/>
              <a:ea typeface="+mn-ea"/>
              <a:cs typeface="+mn-cs"/>
            </a:endParaRPr>
          </a:p>
        </p:txBody>
      </p:sp>
      <p:sp>
        <p:nvSpPr>
          <p:cNvPr id="11" name="ZoneTexte 10">
            <a:extLst>
              <a:ext uri="{FF2B5EF4-FFF2-40B4-BE49-F238E27FC236}">
                <a16:creationId xmlns:a16="http://schemas.microsoft.com/office/drawing/2014/main" id="{F41F1D8A-D8E8-4C4B-B1EC-2C9D81F53BDC}"/>
              </a:ext>
            </a:extLst>
          </p:cNvPr>
          <p:cNvSpPr txBox="1"/>
          <p:nvPr userDrawn="1"/>
        </p:nvSpPr>
        <p:spPr>
          <a:xfrm>
            <a:off x="1134531" y="5598283"/>
            <a:ext cx="658727" cy="307777"/>
          </a:xfrm>
          <a:prstGeom prst="rect">
            <a:avLst/>
          </a:prstGeom>
          <a:noFill/>
        </p:spPr>
        <p:txBody>
          <a:bodyPr wrap="square" lIns="0" tIns="0" rIns="0" bIns="0" rtlCol="0">
            <a:spAutoFit/>
          </a:bodyPr>
          <a:lstStyle/>
          <a:p>
            <a:pPr algn="ctr" rtl="0">
              <a:lnSpc>
                <a:spcPts val="800"/>
              </a:lnSpc>
            </a:pPr>
            <a:r>
              <a:rPr lang="fr-FR" sz="1050" b="0" i="0" u="none" strike="noStrike" kern="1200" spc="0" baseline="30000" dirty="0">
                <a:solidFill>
                  <a:schemeClr val="bg1">
                    <a:lumMod val="50000"/>
                  </a:schemeClr>
                </a:solidFill>
                <a:latin typeface="Century Gothic" panose="020B0502020202020204" pitchFamily="34" charset="0"/>
                <a:ea typeface="+mn-ea"/>
                <a:cs typeface="+mn-cs"/>
              </a:rPr>
              <a:t>date de </a:t>
            </a:r>
            <a:r>
              <a:rPr lang="fr-FR" sz="1050" b="0" i="0" u="none" strike="noStrike" kern="1200" spc="0" baseline="30000" dirty="0">
                <a:solidFill>
                  <a:srgbClr val="00A8A9"/>
                </a:solidFill>
                <a:latin typeface="Century Gothic" panose="020B0502020202020204" pitchFamily="34" charset="0"/>
                <a:ea typeface="+mn-ea"/>
                <a:cs typeface="+mn-cs"/>
              </a:rPr>
              <a:t>création </a:t>
            </a:r>
            <a:r>
              <a:rPr lang="fr-FR" sz="1050" b="0" i="0" u="none" strike="noStrike" kern="1200" spc="0" baseline="30000" dirty="0">
                <a:solidFill>
                  <a:schemeClr val="bg1">
                    <a:lumMod val="50000"/>
                  </a:schemeClr>
                </a:solidFill>
                <a:latin typeface="Century Gothic" panose="020B0502020202020204" pitchFamily="34" charset="0"/>
                <a:ea typeface="+mn-ea"/>
                <a:cs typeface="+mn-cs"/>
              </a:rPr>
              <a:t>de l’entreprise</a:t>
            </a:r>
            <a:endParaRPr lang="fr-FR" sz="1200" b="0" i="0" u="none" strike="noStrike" kern="1200" spc="0" baseline="30000" dirty="0">
              <a:solidFill>
                <a:schemeClr val="bg1">
                  <a:lumMod val="50000"/>
                </a:schemeClr>
              </a:solidFill>
              <a:latin typeface="Century Gothic" panose="020B0502020202020204" pitchFamily="34" charset="0"/>
              <a:ea typeface="+mn-ea"/>
              <a:cs typeface="+mn-cs"/>
            </a:endParaRPr>
          </a:p>
        </p:txBody>
      </p:sp>
      <p:sp>
        <p:nvSpPr>
          <p:cNvPr id="12" name="ZoneTexte 11">
            <a:extLst>
              <a:ext uri="{FF2B5EF4-FFF2-40B4-BE49-F238E27FC236}">
                <a16:creationId xmlns:a16="http://schemas.microsoft.com/office/drawing/2014/main" id="{F453BCEF-DD1D-4E43-83CD-297688E9F9E6}"/>
              </a:ext>
            </a:extLst>
          </p:cNvPr>
          <p:cNvSpPr txBox="1"/>
          <p:nvPr userDrawn="1"/>
        </p:nvSpPr>
        <p:spPr>
          <a:xfrm>
            <a:off x="1767860" y="5597288"/>
            <a:ext cx="658727" cy="205184"/>
          </a:xfrm>
          <a:prstGeom prst="rect">
            <a:avLst/>
          </a:prstGeom>
          <a:noFill/>
        </p:spPr>
        <p:txBody>
          <a:bodyPr wrap="square" lIns="0" tIns="0" rIns="0" bIns="0" rtlCol="0">
            <a:spAutoFit/>
          </a:bodyPr>
          <a:lstStyle/>
          <a:p>
            <a:pPr algn="ctr" rtl="0">
              <a:lnSpc>
                <a:spcPts val="800"/>
              </a:lnSpc>
            </a:pPr>
            <a:r>
              <a:rPr lang="fr-FR" sz="1050" b="0" i="0" u="none" strike="noStrike" kern="1200" spc="0" baseline="30000" dirty="0">
                <a:solidFill>
                  <a:schemeClr val="bg1">
                    <a:lumMod val="50000"/>
                  </a:schemeClr>
                </a:solidFill>
                <a:latin typeface="Century Gothic" panose="020B0502020202020204" pitchFamily="34" charset="0"/>
                <a:ea typeface="+mn-ea"/>
                <a:cs typeface="+mn-cs"/>
              </a:rPr>
              <a:t>présent dans </a:t>
            </a:r>
            <a:r>
              <a:rPr lang="fr-FR" sz="1050" b="0" i="0" u="none" strike="noStrike" kern="1200" spc="0" baseline="30000" dirty="0">
                <a:solidFill>
                  <a:srgbClr val="00A8A9"/>
                </a:solidFill>
                <a:latin typeface="Century Gothic" panose="020B0502020202020204" pitchFamily="34" charset="0"/>
                <a:ea typeface="+mn-ea"/>
                <a:cs typeface="+mn-cs"/>
              </a:rPr>
              <a:t>30 pays</a:t>
            </a:r>
            <a:endParaRPr lang="fr-FR" sz="1200" b="0" i="0" u="none" strike="noStrike" kern="1200" spc="0" baseline="30000" dirty="0">
              <a:solidFill>
                <a:schemeClr val="bg1">
                  <a:lumMod val="50000"/>
                </a:schemeClr>
              </a:solidFill>
              <a:latin typeface="Century Gothic" panose="020B0502020202020204" pitchFamily="34" charset="0"/>
              <a:ea typeface="+mn-ea"/>
              <a:cs typeface="+mn-cs"/>
            </a:endParaRPr>
          </a:p>
        </p:txBody>
      </p:sp>
      <p:sp>
        <p:nvSpPr>
          <p:cNvPr id="13" name="ZoneTexte 12">
            <a:extLst>
              <a:ext uri="{FF2B5EF4-FFF2-40B4-BE49-F238E27FC236}">
                <a16:creationId xmlns:a16="http://schemas.microsoft.com/office/drawing/2014/main" id="{3172AD34-D95F-4520-8A73-B12F19292494}"/>
              </a:ext>
            </a:extLst>
          </p:cNvPr>
          <p:cNvSpPr txBox="1"/>
          <p:nvPr userDrawn="1"/>
        </p:nvSpPr>
        <p:spPr>
          <a:xfrm>
            <a:off x="411467" y="6406085"/>
            <a:ext cx="976227" cy="205184"/>
          </a:xfrm>
          <a:prstGeom prst="rect">
            <a:avLst/>
          </a:prstGeom>
          <a:noFill/>
        </p:spPr>
        <p:txBody>
          <a:bodyPr wrap="square" lIns="0" tIns="0" rIns="0" bIns="0" rtlCol="0">
            <a:spAutoFit/>
          </a:bodyPr>
          <a:lstStyle/>
          <a:p>
            <a:pPr algn="ctr" rtl="0">
              <a:lnSpc>
                <a:spcPts val="800"/>
              </a:lnSpc>
            </a:pPr>
            <a:r>
              <a:rPr lang="fr-FR" sz="1050" b="0" i="0" u="none" strike="noStrike" kern="1200" spc="0" baseline="30000" dirty="0">
                <a:solidFill>
                  <a:srgbClr val="00A8A9"/>
                </a:solidFill>
                <a:latin typeface="Century Gothic" panose="020B0502020202020204" pitchFamily="34" charset="0"/>
                <a:ea typeface="+mn-ea"/>
                <a:cs typeface="+mn-cs"/>
              </a:rPr>
              <a:t>clients </a:t>
            </a:r>
            <a:r>
              <a:rPr lang="fr-FR" sz="1050" b="0" i="0" u="none" strike="noStrike" kern="1200" spc="0" baseline="30000" dirty="0">
                <a:solidFill>
                  <a:schemeClr val="bg1">
                    <a:lumMod val="50000"/>
                  </a:schemeClr>
                </a:solidFill>
                <a:latin typeface="Century Gothic" panose="020B0502020202020204" pitchFamily="34" charset="0"/>
                <a:ea typeface="+mn-ea"/>
                <a:cs typeface="+mn-cs"/>
              </a:rPr>
              <a:t>nous</a:t>
            </a:r>
          </a:p>
          <a:p>
            <a:pPr algn="ctr" rtl="0">
              <a:lnSpc>
                <a:spcPts val="800"/>
              </a:lnSpc>
            </a:pPr>
            <a:r>
              <a:rPr lang="fr-FR" sz="1050" b="0" i="0" u="none" strike="noStrike" kern="1200" spc="0" baseline="30000" dirty="0">
                <a:solidFill>
                  <a:schemeClr val="bg1">
                    <a:lumMod val="50000"/>
                  </a:schemeClr>
                </a:solidFill>
                <a:latin typeface="Century Gothic" panose="020B0502020202020204" pitchFamily="34" charset="0"/>
                <a:ea typeface="+mn-ea"/>
                <a:cs typeface="+mn-cs"/>
              </a:rPr>
              <a:t>confient leurs projets</a:t>
            </a:r>
            <a:endParaRPr lang="fr-FR" sz="1200" b="0" i="0" u="none" strike="noStrike" kern="1200" spc="0" baseline="30000" dirty="0">
              <a:solidFill>
                <a:schemeClr val="bg1">
                  <a:lumMod val="50000"/>
                </a:schemeClr>
              </a:solidFill>
              <a:latin typeface="Century Gothic" panose="020B0502020202020204" pitchFamily="34" charset="0"/>
              <a:ea typeface="+mn-ea"/>
              <a:cs typeface="+mn-cs"/>
            </a:endParaRPr>
          </a:p>
        </p:txBody>
      </p:sp>
      <p:sp>
        <p:nvSpPr>
          <p:cNvPr id="14" name="ZoneTexte 13">
            <a:extLst>
              <a:ext uri="{FF2B5EF4-FFF2-40B4-BE49-F238E27FC236}">
                <a16:creationId xmlns:a16="http://schemas.microsoft.com/office/drawing/2014/main" id="{7028AA29-ADE6-4885-A002-81244DF7CC9C}"/>
              </a:ext>
            </a:extLst>
          </p:cNvPr>
          <p:cNvSpPr txBox="1"/>
          <p:nvPr userDrawn="1"/>
        </p:nvSpPr>
        <p:spPr>
          <a:xfrm>
            <a:off x="1573518" y="6406085"/>
            <a:ext cx="976227" cy="205184"/>
          </a:xfrm>
          <a:prstGeom prst="rect">
            <a:avLst/>
          </a:prstGeom>
          <a:noFill/>
        </p:spPr>
        <p:txBody>
          <a:bodyPr wrap="square" lIns="0" tIns="0" rIns="0" bIns="0" rtlCol="0">
            <a:spAutoFit/>
          </a:bodyPr>
          <a:lstStyle/>
          <a:p>
            <a:pPr algn="ctr" rtl="0">
              <a:lnSpc>
                <a:spcPts val="800"/>
              </a:lnSpc>
            </a:pPr>
            <a:r>
              <a:rPr lang="fr-FR" sz="1050" b="0" i="0" u="none" strike="noStrike" kern="1200" spc="0" baseline="30000" dirty="0">
                <a:solidFill>
                  <a:srgbClr val="00A8A9"/>
                </a:solidFill>
                <a:latin typeface="Century Gothic" panose="020B0502020202020204" pitchFamily="34" charset="0"/>
                <a:ea typeface="+mn-ea"/>
                <a:cs typeface="+mn-cs"/>
              </a:rPr>
              <a:t>collaborateurs</a:t>
            </a:r>
            <a:endParaRPr lang="fr-FR" sz="1050" b="0" i="0" u="none" strike="noStrike" kern="1200" spc="0" baseline="30000" dirty="0">
              <a:solidFill>
                <a:schemeClr val="bg1">
                  <a:lumMod val="50000"/>
                </a:schemeClr>
              </a:solidFill>
              <a:latin typeface="Century Gothic" panose="020B0502020202020204" pitchFamily="34" charset="0"/>
              <a:ea typeface="+mn-ea"/>
              <a:cs typeface="+mn-cs"/>
            </a:endParaRPr>
          </a:p>
          <a:p>
            <a:pPr algn="ctr" rtl="0">
              <a:lnSpc>
                <a:spcPts val="800"/>
              </a:lnSpc>
            </a:pPr>
            <a:r>
              <a:rPr lang="fr-FR" sz="1050" b="0" i="0" u="none" strike="noStrike" kern="1200" spc="0" baseline="30000" dirty="0">
                <a:solidFill>
                  <a:schemeClr val="bg1">
                    <a:lumMod val="50000"/>
                  </a:schemeClr>
                </a:solidFill>
                <a:latin typeface="Century Gothic" panose="020B0502020202020204" pitchFamily="34" charset="0"/>
                <a:ea typeface="+mn-ea"/>
                <a:cs typeface="+mn-cs"/>
              </a:rPr>
              <a:t>dans le monde</a:t>
            </a:r>
            <a:endParaRPr lang="fr-FR" sz="1200" b="0" i="0" u="none" strike="noStrike" kern="1200" spc="0" baseline="30000" dirty="0">
              <a:solidFill>
                <a:schemeClr val="bg1">
                  <a:lumMod val="50000"/>
                </a:schemeClr>
              </a:solidFill>
              <a:latin typeface="Century Gothic" panose="020B0502020202020204" pitchFamily="34" charset="0"/>
              <a:ea typeface="+mn-ea"/>
              <a:cs typeface="+mn-cs"/>
            </a:endParaRPr>
          </a:p>
        </p:txBody>
      </p:sp>
      <p:sp>
        <p:nvSpPr>
          <p:cNvPr id="15" name="ZoneTexte 14">
            <a:extLst>
              <a:ext uri="{FF2B5EF4-FFF2-40B4-BE49-F238E27FC236}">
                <a16:creationId xmlns:a16="http://schemas.microsoft.com/office/drawing/2014/main" id="{0FC6BD82-2819-43AA-BB5B-4ECB0C65B51E}"/>
              </a:ext>
            </a:extLst>
          </p:cNvPr>
          <p:cNvSpPr txBox="1"/>
          <p:nvPr userDrawn="1"/>
        </p:nvSpPr>
        <p:spPr>
          <a:xfrm>
            <a:off x="593920" y="5352062"/>
            <a:ext cx="380163" cy="287258"/>
          </a:xfrm>
          <a:prstGeom prst="rect">
            <a:avLst/>
          </a:prstGeom>
          <a:noFill/>
        </p:spPr>
        <p:txBody>
          <a:bodyPr wrap="square" lIns="0" tIns="0" rIns="0" bIns="0" rtlCol="0">
            <a:spAutoFit/>
          </a:bodyPr>
          <a:lstStyle/>
          <a:p>
            <a:pPr algn="ctr" rtl="0">
              <a:lnSpc>
                <a:spcPct val="100000"/>
              </a:lnSpc>
            </a:pPr>
            <a:r>
              <a:rPr lang="fr-FR" sz="2800" b="1" i="0" u="none" strike="noStrike" kern="1200" spc="0" baseline="30000" dirty="0">
                <a:solidFill>
                  <a:srgbClr val="00A8A9"/>
                </a:solidFill>
                <a:latin typeface="Century Gothic" panose="020B0502020202020204" pitchFamily="34" charset="0"/>
                <a:ea typeface="+mn-ea"/>
                <a:cs typeface="+mn-cs"/>
              </a:rPr>
              <a:t>1,7</a:t>
            </a:r>
            <a:endParaRPr lang="fr-FR" sz="1100" b="1" i="0" u="none" strike="noStrike" kern="1200" spc="0" baseline="30000" dirty="0">
              <a:solidFill>
                <a:schemeClr val="bg1">
                  <a:lumMod val="50000"/>
                </a:schemeClr>
              </a:solidFill>
              <a:latin typeface="Century Gothic" panose="020B0502020202020204" pitchFamily="34" charset="0"/>
              <a:ea typeface="+mn-ea"/>
              <a:cs typeface="+mn-cs"/>
            </a:endParaRPr>
          </a:p>
        </p:txBody>
      </p:sp>
      <p:sp>
        <p:nvSpPr>
          <p:cNvPr id="16" name="ZoneTexte 15">
            <a:extLst>
              <a:ext uri="{FF2B5EF4-FFF2-40B4-BE49-F238E27FC236}">
                <a16:creationId xmlns:a16="http://schemas.microsoft.com/office/drawing/2014/main" id="{85F792FB-EDEE-429A-86BA-F83250989CF7}"/>
              </a:ext>
            </a:extLst>
          </p:cNvPr>
          <p:cNvSpPr txBox="1"/>
          <p:nvPr userDrawn="1"/>
        </p:nvSpPr>
        <p:spPr>
          <a:xfrm>
            <a:off x="1164415" y="5352062"/>
            <a:ext cx="557544" cy="287258"/>
          </a:xfrm>
          <a:prstGeom prst="rect">
            <a:avLst/>
          </a:prstGeom>
          <a:noFill/>
        </p:spPr>
        <p:txBody>
          <a:bodyPr wrap="square" lIns="0" tIns="0" rIns="0" bIns="0" rtlCol="0">
            <a:spAutoFit/>
          </a:bodyPr>
          <a:lstStyle/>
          <a:p>
            <a:pPr algn="ctr" rtl="0">
              <a:lnSpc>
                <a:spcPct val="100000"/>
              </a:lnSpc>
            </a:pPr>
            <a:r>
              <a:rPr lang="fr-FR" sz="2800" b="1" i="0" u="none" strike="noStrike" kern="1200" spc="0" baseline="30000" dirty="0">
                <a:solidFill>
                  <a:srgbClr val="00A8A9"/>
                </a:solidFill>
                <a:latin typeface="Century Gothic" panose="020B0502020202020204" pitchFamily="34" charset="0"/>
                <a:ea typeface="+mn-ea"/>
                <a:cs typeface="+mn-cs"/>
              </a:rPr>
              <a:t>1905</a:t>
            </a:r>
            <a:endParaRPr lang="fr-FR" sz="1100" b="1" i="0" u="none" strike="noStrike" kern="1200" spc="0" baseline="30000" dirty="0">
              <a:solidFill>
                <a:schemeClr val="bg1">
                  <a:lumMod val="50000"/>
                </a:schemeClr>
              </a:solidFill>
              <a:latin typeface="Century Gothic" panose="020B0502020202020204" pitchFamily="34" charset="0"/>
              <a:ea typeface="+mn-ea"/>
              <a:cs typeface="+mn-cs"/>
            </a:endParaRPr>
          </a:p>
        </p:txBody>
      </p:sp>
      <p:sp>
        <p:nvSpPr>
          <p:cNvPr id="17" name="ZoneTexte 16">
            <a:extLst>
              <a:ext uri="{FF2B5EF4-FFF2-40B4-BE49-F238E27FC236}">
                <a16:creationId xmlns:a16="http://schemas.microsoft.com/office/drawing/2014/main" id="{33679011-B15F-4F99-90F9-04F2EFF392E2}"/>
              </a:ext>
            </a:extLst>
          </p:cNvPr>
          <p:cNvSpPr txBox="1"/>
          <p:nvPr userDrawn="1"/>
        </p:nvSpPr>
        <p:spPr>
          <a:xfrm>
            <a:off x="1869043" y="5352062"/>
            <a:ext cx="468650" cy="287258"/>
          </a:xfrm>
          <a:prstGeom prst="rect">
            <a:avLst/>
          </a:prstGeom>
          <a:noFill/>
        </p:spPr>
        <p:txBody>
          <a:bodyPr wrap="square" lIns="0" tIns="0" rIns="0" bIns="0" rtlCol="0">
            <a:spAutoFit/>
          </a:bodyPr>
          <a:lstStyle/>
          <a:p>
            <a:pPr algn="ctr" rtl="0">
              <a:lnSpc>
                <a:spcPct val="100000"/>
              </a:lnSpc>
            </a:pPr>
            <a:r>
              <a:rPr lang="fr-FR" sz="2800" b="1" i="0" u="none" strike="noStrike" kern="1200" spc="0" baseline="30000" dirty="0">
                <a:solidFill>
                  <a:srgbClr val="00A8A9"/>
                </a:solidFill>
                <a:latin typeface="Century Gothic" panose="020B0502020202020204" pitchFamily="34" charset="0"/>
                <a:ea typeface="+mn-ea"/>
                <a:cs typeface="+mn-cs"/>
              </a:rPr>
              <a:t>30</a:t>
            </a:r>
            <a:endParaRPr lang="fr-FR" sz="1100" b="1" i="0" u="none" strike="noStrike" kern="1200" spc="0" baseline="30000" dirty="0">
              <a:solidFill>
                <a:schemeClr val="bg1">
                  <a:lumMod val="50000"/>
                </a:schemeClr>
              </a:solidFill>
              <a:latin typeface="Century Gothic" panose="020B0502020202020204" pitchFamily="34" charset="0"/>
              <a:ea typeface="+mn-ea"/>
              <a:cs typeface="+mn-cs"/>
            </a:endParaRPr>
          </a:p>
        </p:txBody>
      </p:sp>
      <p:sp>
        <p:nvSpPr>
          <p:cNvPr id="18" name="ZoneTexte 17">
            <a:extLst>
              <a:ext uri="{FF2B5EF4-FFF2-40B4-BE49-F238E27FC236}">
                <a16:creationId xmlns:a16="http://schemas.microsoft.com/office/drawing/2014/main" id="{3E4D8CAC-7246-4192-86F9-3C4C31E28461}"/>
              </a:ext>
            </a:extLst>
          </p:cNvPr>
          <p:cNvSpPr txBox="1"/>
          <p:nvPr userDrawn="1"/>
        </p:nvSpPr>
        <p:spPr>
          <a:xfrm>
            <a:off x="521743" y="6171567"/>
            <a:ext cx="755674" cy="287258"/>
          </a:xfrm>
          <a:prstGeom prst="rect">
            <a:avLst/>
          </a:prstGeom>
          <a:noFill/>
        </p:spPr>
        <p:txBody>
          <a:bodyPr wrap="square" lIns="0" tIns="0" rIns="0" bIns="0" rtlCol="0">
            <a:spAutoFit/>
          </a:bodyPr>
          <a:lstStyle/>
          <a:p>
            <a:pPr algn="ctr" rtl="0">
              <a:lnSpc>
                <a:spcPct val="100000"/>
              </a:lnSpc>
            </a:pPr>
            <a:r>
              <a:rPr lang="fr-FR" sz="2800" b="1" i="0" u="none" strike="noStrike" kern="1200" spc="-100" baseline="30000" dirty="0">
                <a:solidFill>
                  <a:srgbClr val="00A8A9"/>
                </a:solidFill>
                <a:latin typeface="Century Gothic" panose="020B0502020202020204" pitchFamily="34" charset="0"/>
                <a:ea typeface="+mn-ea"/>
                <a:cs typeface="+mn-cs"/>
              </a:rPr>
              <a:t>10 000</a:t>
            </a:r>
            <a:endParaRPr lang="fr-FR" sz="1100" b="1" i="0" u="none" strike="noStrike" kern="1200" spc="-100" baseline="30000" dirty="0">
              <a:solidFill>
                <a:schemeClr val="bg1">
                  <a:lumMod val="50000"/>
                </a:schemeClr>
              </a:solidFill>
              <a:latin typeface="Century Gothic" panose="020B0502020202020204" pitchFamily="34" charset="0"/>
              <a:ea typeface="+mn-ea"/>
              <a:cs typeface="+mn-cs"/>
            </a:endParaRPr>
          </a:p>
        </p:txBody>
      </p:sp>
      <p:sp>
        <p:nvSpPr>
          <p:cNvPr id="19" name="ZoneTexte 18">
            <a:extLst>
              <a:ext uri="{FF2B5EF4-FFF2-40B4-BE49-F238E27FC236}">
                <a16:creationId xmlns:a16="http://schemas.microsoft.com/office/drawing/2014/main" id="{7A3AF295-7632-48EE-9740-FC8E750C58A8}"/>
              </a:ext>
            </a:extLst>
          </p:cNvPr>
          <p:cNvSpPr txBox="1"/>
          <p:nvPr userDrawn="1"/>
        </p:nvSpPr>
        <p:spPr>
          <a:xfrm>
            <a:off x="1680273" y="6171567"/>
            <a:ext cx="755674" cy="287258"/>
          </a:xfrm>
          <a:prstGeom prst="rect">
            <a:avLst/>
          </a:prstGeom>
          <a:noFill/>
        </p:spPr>
        <p:txBody>
          <a:bodyPr wrap="square" lIns="0" tIns="0" rIns="0" bIns="0" rtlCol="0">
            <a:spAutoFit/>
          </a:bodyPr>
          <a:lstStyle/>
          <a:p>
            <a:pPr algn="ctr" rtl="0">
              <a:lnSpc>
                <a:spcPct val="100000"/>
              </a:lnSpc>
            </a:pPr>
            <a:r>
              <a:rPr lang="fr-FR" sz="2800" b="1" i="0" u="none" strike="noStrike" kern="1200" spc="-100" baseline="30000" dirty="0">
                <a:solidFill>
                  <a:srgbClr val="00A8A9"/>
                </a:solidFill>
                <a:latin typeface="Century Gothic" panose="020B0502020202020204" pitchFamily="34" charset="0"/>
                <a:ea typeface="+mn-ea"/>
                <a:cs typeface="+mn-cs"/>
              </a:rPr>
              <a:t>12 500</a:t>
            </a:r>
            <a:endParaRPr lang="fr-FR" sz="1100" b="1" i="0" u="none" strike="noStrike" kern="1200" spc="-100" baseline="30000" dirty="0">
              <a:solidFill>
                <a:schemeClr val="bg1">
                  <a:lumMod val="50000"/>
                </a:schemeClr>
              </a:solidFill>
              <a:latin typeface="Century Gothic" panose="020B0502020202020204" pitchFamily="34" charset="0"/>
              <a:ea typeface="+mn-ea"/>
              <a:cs typeface="+mn-cs"/>
            </a:endParaRPr>
          </a:p>
        </p:txBody>
      </p:sp>
      <p:cxnSp>
        <p:nvCxnSpPr>
          <p:cNvPr id="3" name="Connecteur droit 2">
            <a:extLst>
              <a:ext uri="{FF2B5EF4-FFF2-40B4-BE49-F238E27FC236}">
                <a16:creationId xmlns:a16="http://schemas.microsoft.com/office/drawing/2014/main" id="{2F80D0FC-BB4C-4F97-8088-2B026BC9FE46}"/>
              </a:ext>
            </a:extLst>
          </p:cNvPr>
          <p:cNvCxnSpPr/>
          <p:nvPr userDrawn="1"/>
        </p:nvCxnSpPr>
        <p:spPr>
          <a:xfrm>
            <a:off x="893428" y="4886587"/>
            <a:ext cx="1098957" cy="0"/>
          </a:xfrm>
          <a:prstGeom prst="line">
            <a:avLst/>
          </a:prstGeom>
          <a:ln>
            <a:solidFill>
              <a:srgbClr val="00A8A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9786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482561"/>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aurent.delbosc@snef.f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58B11F2F-1D72-4C2E-AB2F-9B6195791D91}"/>
              </a:ext>
            </a:extLst>
          </p:cNvPr>
          <p:cNvSpPr txBox="1"/>
          <p:nvPr/>
        </p:nvSpPr>
        <p:spPr>
          <a:xfrm>
            <a:off x="2643056" y="2438610"/>
            <a:ext cx="4311969" cy="4479847"/>
          </a:xfrm>
          <a:prstGeom prst="rect">
            <a:avLst/>
          </a:prstGeom>
          <a:noFill/>
        </p:spPr>
        <p:txBody>
          <a:bodyPr wrap="square" lIns="0" tIns="0" rIns="0" bIns="0" rtlCol="0">
            <a:noAutofit/>
          </a:bodyPr>
          <a:lstStyle/>
          <a:p>
            <a:pPr>
              <a:lnSpc>
                <a:spcPts val="1000"/>
              </a:lnSpc>
            </a:pPr>
            <a:r>
              <a:rPr lang="fr-FR" sz="800" b="0" i="0" dirty="0">
                <a:solidFill>
                  <a:srgbClr val="626262"/>
                </a:solidFill>
                <a:effectLst/>
                <a:latin typeface="century gothic" panose="020B0502020202020204" pitchFamily="34" charset="0"/>
              </a:rPr>
              <a:t>Jeune diplômé(e) d'une grande école d'ingénieur, vous souhaitez orienter votre parcours professionnel vers la gestion d’affaires ou de projets dans nos domaines d’activité, et vous épanouir pleinement dans un Groupe d’envergure ? Alors rejoignez-nous !</a:t>
            </a:r>
            <a:br>
              <a:rPr lang="fr-FR" sz="800" dirty="0"/>
            </a:br>
            <a:br>
              <a:rPr lang="fr-FR" sz="800" dirty="0"/>
            </a:br>
            <a:r>
              <a:rPr lang="fr-FR" sz="800" b="0" i="0" dirty="0">
                <a:solidFill>
                  <a:srgbClr val="626262"/>
                </a:solidFill>
                <a:effectLst/>
                <a:latin typeface="century gothic" panose="020B0502020202020204" pitchFamily="34" charset="0"/>
              </a:rPr>
              <a:t>Nous vous proposons d’intégrer notre </a:t>
            </a:r>
            <a:r>
              <a:rPr lang="fr-FR" sz="800" b="0" i="0" dirty="0" err="1">
                <a:solidFill>
                  <a:srgbClr val="626262"/>
                </a:solidFill>
                <a:effectLst/>
                <a:latin typeface="century gothic" panose="020B0502020202020204" pitchFamily="34" charset="0"/>
              </a:rPr>
              <a:t>Graduate</a:t>
            </a:r>
            <a:r>
              <a:rPr lang="fr-FR" sz="800" b="0" i="0" dirty="0">
                <a:solidFill>
                  <a:srgbClr val="626262"/>
                </a:solidFill>
                <a:effectLst/>
                <a:latin typeface="century gothic" panose="020B0502020202020204" pitchFamily="34" charset="0"/>
              </a:rPr>
              <a:t> Program, vous permettre d’exprimer tout votre potentiel, tout en grandissant en compétences à travers différents enjeux :</a:t>
            </a:r>
          </a:p>
          <a:p>
            <a:pPr>
              <a:lnSpc>
                <a:spcPts val="1000"/>
              </a:lnSpc>
            </a:pPr>
            <a:br>
              <a:rPr lang="fr-FR" sz="800" dirty="0"/>
            </a:br>
            <a:r>
              <a:rPr lang="fr-FR" sz="800" b="0" i="0" dirty="0">
                <a:solidFill>
                  <a:srgbClr val="626262"/>
                </a:solidFill>
                <a:effectLst/>
                <a:latin typeface="century gothic" panose="020B0502020202020204" pitchFamily="34" charset="0"/>
              </a:rPr>
              <a:t>- participer aux affaires dans différentes activités</a:t>
            </a:r>
            <a:br>
              <a:rPr lang="fr-FR" sz="800" dirty="0"/>
            </a:br>
            <a:r>
              <a:rPr lang="fr-FR" sz="800" b="0" i="0" dirty="0">
                <a:solidFill>
                  <a:srgbClr val="626262"/>
                </a:solidFill>
                <a:effectLst/>
                <a:latin typeface="century gothic" panose="020B0502020202020204" pitchFamily="34" charset="0"/>
              </a:rPr>
              <a:t>- réaliser différentes missions opérationnelles,</a:t>
            </a:r>
            <a:br>
              <a:rPr lang="fr-FR" sz="800" dirty="0"/>
            </a:br>
            <a:r>
              <a:rPr lang="fr-FR" sz="800" b="0" i="0" dirty="0">
                <a:solidFill>
                  <a:srgbClr val="626262"/>
                </a:solidFill>
                <a:effectLst/>
                <a:latin typeface="century gothic" panose="020B0502020202020204" pitchFamily="34" charset="0"/>
              </a:rPr>
              <a:t>- participer à des projets transverses,</a:t>
            </a:r>
            <a:br>
              <a:rPr lang="fr-FR" sz="800" dirty="0"/>
            </a:br>
            <a:r>
              <a:rPr lang="fr-FR" sz="800" b="0" i="0" dirty="0">
                <a:solidFill>
                  <a:srgbClr val="626262"/>
                </a:solidFill>
                <a:effectLst/>
                <a:latin typeface="century gothic" panose="020B0502020202020204" pitchFamily="34" charset="0"/>
              </a:rPr>
              <a:t>- intégrer la culture et les outils SNEF,</a:t>
            </a:r>
            <a:br>
              <a:rPr lang="fr-FR" sz="800" dirty="0"/>
            </a:br>
            <a:r>
              <a:rPr lang="fr-FR" sz="800" b="0" i="0" dirty="0">
                <a:solidFill>
                  <a:srgbClr val="626262"/>
                </a:solidFill>
                <a:effectLst/>
                <a:latin typeface="century gothic" panose="020B0502020202020204" pitchFamily="34" charset="0"/>
              </a:rPr>
              <a:t>- bénéficier de l’accompagnement d’un Mentor et du suivi de l’Université SNEF.</a:t>
            </a:r>
            <a:br>
              <a:rPr lang="fr-FR" sz="800" dirty="0"/>
            </a:br>
            <a:r>
              <a:rPr lang="fr-FR" sz="800" b="0" i="0" dirty="0">
                <a:solidFill>
                  <a:srgbClr val="626262"/>
                </a:solidFill>
                <a:effectLst/>
                <a:latin typeface="century gothic" panose="020B0502020202020204" pitchFamily="34" charset="0"/>
              </a:rPr>
              <a:t>- orienter votre parcours professionnel vers la gestion d'affaires ou de projets.</a:t>
            </a:r>
            <a:br>
              <a:rPr lang="fr-FR" sz="800" dirty="0"/>
            </a:br>
            <a:br>
              <a:rPr lang="fr-FR" sz="800" dirty="0"/>
            </a:br>
            <a:r>
              <a:rPr lang="fr-FR" sz="800" b="0" i="0" dirty="0">
                <a:solidFill>
                  <a:srgbClr val="626262"/>
                </a:solidFill>
                <a:effectLst/>
                <a:latin typeface="century gothic" panose="020B0502020202020204" pitchFamily="34" charset="0"/>
              </a:rPr>
              <a:t>A la fin de chaque période, des bilans sont réalisés avec le tuteur et le Mentor afin de s'assurer de votre progression, de l'acquisition des compétences clés et de la validation des objectifs.</a:t>
            </a:r>
            <a:br>
              <a:rPr lang="fr-FR" sz="800" dirty="0"/>
            </a:br>
            <a:r>
              <a:rPr lang="fr-FR" sz="800" b="0" i="0" dirty="0">
                <a:solidFill>
                  <a:srgbClr val="626262"/>
                </a:solidFill>
                <a:effectLst/>
                <a:latin typeface="century gothic" panose="020B0502020202020204" pitchFamily="34" charset="0"/>
              </a:rPr>
              <a:t>Un accompagnement spécifique ou des formations adaptées sont mis en œuvre.</a:t>
            </a:r>
          </a:p>
          <a:p>
            <a:pPr>
              <a:lnSpc>
                <a:spcPts val="1000"/>
              </a:lnSpc>
            </a:pPr>
            <a:br>
              <a:rPr lang="fr-FR" sz="800" dirty="0"/>
            </a:br>
            <a:r>
              <a:rPr lang="fr-FR" sz="800" b="0" i="0" dirty="0">
                <a:solidFill>
                  <a:srgbClr val="626262"/>
                </a:solidFill>
                <a:effectLst/>
                <a:latin typeface="century gothic" panose="020B0502020202020204" pitchFamily="34" charset="0"/>
              </a:rPr>
              <a:t>L'Université SNEF et le service RH coordonnent ce programme.</a:t>
            </a:r>
            <a:br>
              <a:rPr lang="fr-FR" sz="800" dirty="0"/>
            </a:br>
            <a:br>
              <a:rPr lang="fr-FR" sz="800" dirty="0"/>
            </a:br>
            <a:br>
              <a:rPr lang="fr-FR" sz="800" dirty="0"/>
            </a:br>
            <a:r>
              <a:rPr lang="fr-FR" sz="800" dirty="0">
                <a:solidFill>
                  <a:srgbClr val="626262"/>
                </a:solidFill>
                <a:latin typeface="century gothic" panose="020B0502020202020204" pitchFamily="34" charset="0"/>
              </a:rPr>
              <a:t>D</a:t>
            </a:r>
            <a:r>
              <a:rPr lang="fr-FR" sz="800" b="0" i="0" dirty="0">
                <a:solidFill>
                  <a:srgbClr val="626262"/>
                </a:solidFill>
                <a:effectLst/>
                <a:latin typeface="century gothic" panose="020B0502020202020204" pitchFamily="34" charset="0"/>
              </a:rPr>
              <a:t>iplômé(e) d’une grande école d'Ingénieur de type CENTRALE SUPELEC, ESTP, ESME SUDRIA, ESIGELEC , Centrale Lyon, Centrale Marseille, INSA, UTBM, ENSAM, INP Grenoble, Ecole des Mines...</a:t>
            </a:r>
            <a:br>
              <a:rPr lang="fr-FR" sz="800" dirty="0"/>
            </a:br>
            <a:br>
              <a:rPr lang="fr-FR" sz="800" dirty="0"/>
            </a:br>
            <a:r>
              <a:rPr lang="fr-FR" sz="800" b="0" i="0" dirty="0">
                <a:solidFill>
                  <a:srgbClr val="626262"/>
                </a:solidFill>
                <a:effectLst/>
                <a:latin typeface="century gothic" panose="020B0502020202020204" pitchFamily="34" charset="0"/>
              </a:rPr>
              <a:t>Une fibre commerciale, un sens du résultat et des responsabilités, des capacités de leadership et de communication sont des atouts indispensables pour intégrer le </a:t>
            </a:r>
            <a:r>
              <a:rPr lang="fr-FR" sz="800" b="0" i="0" dirty="0" err="1">
                <a:solidFill>
                  <a:srgbClr val="626262"/>
                </a:solidFill>
                <a:effectLst/>
                <a:latin typeface="century gothic" panose="020B0502020202020204" pitchFamily="34" charset="0"/>
              </a:rPr>
              <a:t>Graduate</a:t>
            </a:r>
            <a:r>
              <a:rPr lang="fr-FR" sz="800" b="0" i="0" dirty="0">
                <a:solidFill>
                  <a:srgbClr val="626262"/>
                </a:solidFill>
                <a:effectLst/>
                <a:latin typeface="century gothic" panose="020B0502020202020204" pitchFamily="34" charset="0"/>
              </a:rPr>
              <a:t> Program. </a:t>
            </a:r>
          </a:p>
          <a:p>
            <a:pPr>
              <a:lnSpc>
                <a:spcPts val="1000"/>
              </a:lnSpc>
            </a:pPr>
            <a:r>
              <a:rPr lang="fr-FR" sz="800" dirty="0">
                <a:solidFill>
                  <a:srgbClr val="626262"/>
                </a:solidFill>
                <a:latin typeface="century gothic" panose="020B0502020202020204" pitchFamily="34" charset="0"/>
              </a:rPr>
              <a:t>V</a:t>
            </a:r>
            <a:r>
              <a:rPr lang="fr-FR" sz="800" b="0" i="0" dirty="0">
                <a:solidFill>
                  <a:srgbClr val="626262"/>
                </a:solidFill>
                <a:effectLst/>
                <a:latin typeface="century gothic" panose="020B0502020202020204" pitchFamily="34" charset="0"/>
              </a:rPr>
              <a:t>otre personnalité fera la différence,,,</a:t>
            </a:r>
          </a:p>
          <a:p>
            <a:pPr>
              <a:lnSpc>
                <a:spcPts val="1000"/>
              </a:lnSpc>
            </a:pPr>
            <a:endParaRPr lang="fr-FR" sz="800" dirty="0">
              <a:solidFill>
                <a:srgbClr val="626262"/>
              </a:solidFill>
              <a:latin typeface="century gothic" panose="020B0502020202020204" pitchFamily="34" charset="0"/>
            </a:endParaRPr>
          </a:p>
          <a:p>
            <a:pPr>
              <a:lnSpc>
                <a:spcPts val="1000"/>
              </a:lnSpc>
            </a:pPr>
            <a:r>
              <a:rPr lang="fr-FR" sz="800" dirty="0">
                <a:solidFill>
                  <a:srgbClr val="626262"/>
                </a:solidFill>
                <a:latin typeface="century gothic" panose="020B0502020202020204" pitchFamily="34" charset="0"/>
              </a:rPr>
              <a:t>Pour postuler: </a:t>
            </a:r>
            <a:r>
              <a:rPr lang="fr-FR" sz="800" dirty="0" err="1">
                <a:solidFill>
                  <a:srgbClr val="626262"/>
                </a:solidFill>
                <a:latin typeface="century gothic" panose="020B0502020202020204" pitchFamily="34" charset="0"/>
                <a:hlinkClick r:id="rId2"/>
              </a:rPr>
              <a:t>laurent.delbosc@</a:t>
            </a:r>
            <a:r>
              <a:rPr lang="fr-FR" sz="800" err="1">
                <a:solidFill>
                  <a:srgbClr val="626262"/>
                </a:solidFill>
                <a:latin typeface="century gothic" panose="020B0502020202020204" pitchFamily="34" charset="0"/>
                <a:hlinkClick r:id="rId2"/>
              </a:rPr>
              <a:t>snef</a:t>
            </a:r>
            <a:r>
              <a:rPr lang="fr-FR" sz="800">
                <a:solidFill>
                  <a:srgbClr val="626262"/>
                </a:solidFill>
                <a:latin typeface="century gothic" panose="020B0502020202020204" pitchFamily="34" charset="0"/>
                <a:hlinkClick r:id="rId2"/>
              </a:rPr>
              <a:t>.fr</a:t>
            </a:r>
            <a:endParaRPr lang="fr-FR" sz="800">
              <a:solidFill>
                <a:srgbClr val="626262"/>
              </a:solidFill>
              <a:latin typeface="century gothic" panose="020B0502020202020204" pitchFamily="34" charset="0"/>
            </a:endParaRPr>
          </a:p>
          <a:p>
            <a:pPr>
              <a:lnSpc>
                <a:spcPts val="1000"/>
              </a:lnSpc>
            </a:pPr>
            <a:br>
              <a:rPr lang="fr-FR" sz="800" dirty="0"/>
            </a:br>
            <a:endParaRPr lang="fr-FR" sz="800" spc="-10" dirty="0">
              <a:solidFill>
                <a:schemeClr val="bg1">
                  <a:lumMod val="50000"/>
                </a:schemeClr>
              </a:solidFill>
              <a:latin typeface="Century Gothic" panose="020B0502020202020204" pitchFamily="34" charset="0"/>
            </a:endParaRPr>
          </a:p>
          <a:p>
            <a:pPr algn="just">
              <a:lnSpc>
                <a:spcPts val="1000"/>
              </a:lnSpc>
            </a:pPr>
            <a:endParaRPr lang="fr-FR" sz="800" spc="-10" dirty="0">
              <a:solidFill>
                <a:schemeClr val="bg1">
                  <a:lumMod val="50000"/>
                </a:schemeClr>
              </a:solidFill>
              <a:latin typeface="Century Gothic" panose="020B0502020202020204" pitchFamily="34" charset="0"/>
            </a:endParaRPr>
          </a:p>
        </p:txBody>
      </p:sp>
      <p:sp>
        <p:nvSpPr>
          <p:cNvPr id="10" name="ZoneTexte 9">
            <a:extLst>
              <a:ext uri="{FF2B5EF4-FFF2-40B4-BE49-F238E27FC236}">
                <a16:creationId xmlns:a16="http://schemas.microsoft.com/office/drawing/2014/main" id="{3E3593EB-272E-4A4B-AFDC-329A444120F3}"/>
              </a:ext>
            </a:extLst>
          </p:cNvPr>
          <p:cNvSpPr txBox="1"/>
          <p:nvPr/>
        </p:nvSpPr>
        <p:spPr>
          <a:xfrm>
            <a:off x="552261" y="4825496"/>
            <a:ext cx="1231272" cy="276999"/>
          </a:xfrm>
          <a:prstGeom prst="rect">
            <a:avLst/>
          </a:prstGeom>
          <a:noFill/>
        </p:spPr>
        <p:txBody>
          <a:bodyPr wrap="square" rtlCol="0">
            <a:spAutoFit/>
          </a:bodyPr>
          <a:lstStyle/>
          <a:p>
            <a:r>
              <a:rPr lang="fr-FR" sz="1200" dirty="0">
                <a:solidFill>
                  <a:schemeClr val="bg1"/>
                </a:solidFill>
                <a:latin typeface="Hero" panose="02000506000000020004" pitchFamily="50" charset="0"/>
              </a:rPr>
              <a:t>Référence :</a:t>
            </a:r>
          </a:p>
        </p:txBody>
      </p:sp>
      <p:sp>
        <p:nvSpPr>
          <p:cNvPr id="2" name="Rectangle 1"/>
          <p:cNvSpPr/>
          <p:nvPr/>
        </p:nvSpPr>
        <p:spPr>
          <a:xfrm>
            <a:off x="2643056" y="1640669"/>
            <a:ext cx="4321946" cy="1107996"/>
          </a:xfrm>
          <a:prstGeom prst="rect">
            <a:avLst/>
          </a:prstGeom>
        </p:spPr>
        <p:txBody>
          <a:bodyPr wrap="square" lIns="0" tIns="0" rIns="0" bIns="0">
            <a:spAutoFit/>
          </a:bodyPr>
          <a:lstStyle/>
          <a:p>
            <a:r>
              <a:rPr lang="fr-FR" sz="2800" spc="-100" baseline="30000" dirty="0">
                <a:latin typeface="Century Gothic" panose="020B0502020202020204" pitchFamily="34" charset="0"/>
              </a:rPr>
              <a:t>Ingénieur </a:t>
            </a:r>
            <a:r>
              <a:rPr lang="fr-FR" sz="2800" spc="-100" baseline="30000" dirty="0" err="1">
                <a:latin typeface="Century Gothic" panose="020B0502020202020204" pitchFamily="34" charset="0"/>
              </a:rPr>
              <a:t>Graduate</a:t>
            </a:r>
            <a:r>
              <a:rPr lang="fr-FR" sz="2800" spc="-100" baseline="30000" dirty="0">
                <a:latin typeface="Century Gothic" panose="020B0502020202020204" pitchFamily="34" charset="0"/>
              </a:rPr>
              <a:t> Program (F/H)</a:t>
            </a:r>
          </a:p>
          <a:p>
            <a:r>
              <a:rPr lang="fr-FR" sz="1400" spc="-20" baseline="30000" dirty="0">
                <a:solidFill>
                  <a:srgbClr val="00A8A9"/>
                </a:solidFill>
                <a:latin typeface="Century Gothic" panose="020B0502020202020204" pitchFamily="34" charset="0"/>
              </a:rPr>
              <a:t>Type de contrat : </a:t>
            </a:r>
            <a:r>
              <a:rPr lang="fr-FR" sz="1400" b="1" spc="-20" baseline="30000" dirty="0">
                <a:solidFill>
                  <a:srgbClr val="00A8A9"/>
                </a:solidFill>
                <a:latin typeface="Century Gothic" panose="020B0502020202020204" pitchFamily="34" charset="0"/>
              </a:rPr>
              <a:t>CDI</a:t>
            </a:r>
            <a:r>
              <a:rPr lang="fr-FR" sz="1400" spc="-20" baseline="30000" dirty="0">
                <a:solidFill>
                  <a:srgbClr val="00A8A9"/>
                </a:solidFill>
                <a:latin typeface="Century Gothic" panose="020B0502020202020204" pitchFamily="34" charset="0"/>
              </a:rPr>
              <a:t> </a:t>
            </a:r>
          </a:p>
          <a:p>
            <a:r>
              <a:rPr lang="fr-FR" sz="1400" spc="-20" baseline="30000" dirty="0">
                <a:solidFill>
                  <a:srgbClr val="00A8A9"/>
                </a:solidFill>
                <a:latin typeface="Century Gothic" panose="020B0502020202020204" pitchFamily="34" charset="0"/>
              </a:rPr>
              <a:t>Localisation : </a:t>
            </a:r>
            <a:r>
              <a:rPr lang="fr-FR" sz="1400" b="1" spc="-20" baseline="30000" dirty="0">
                <a:solidFill>
                  <a:srgbClr val="00A8A9"/>
                </a:solidFill>
                <a:latin typeface="Century Gothic" panose="020B0502020202020204" pitchFamily="34" charset="0"/>
              </a:rPr>
              <a:t>France entière</a:t>
            </a:r>
            <a:r>
              <a:rPr lang="fr-FR" sz="1400" spc="-20" baseline="30000" dirty="0">
                <a:solidFill>
                  <a:srgbClr val="00A8A9"/>
                </a:solidFill>
                <a:latin typeface="Century Gothic" panose="020B0502020202020204" pitchFamily="34" charset="0"/>
              </a:rPr>
              <a:t> </a:t>
            </a:r>
          </a:p>
          <a:p>
            <a:r>
              <a:rPr lang="fr-FR" sz="1400" spc="-20" baseline="30000" dirty="0">
                <a:solidFill>
                  <a:srgbClr val="00A8A9"/>
                </a:solidFill>
                <a:latin typeface="Century Gothic" panose="020B0502020202020204" pitchFamily="34" charset="0"/>
              </a:rPr>
              <a:t>Métier : </a:t>
            </a:r>
            <a:r>
              <a:rPr lang="fr-FR" sz="1400" b="1" spc="-20" baseline="30000" dirty="0">
                <a:solidFill>
                  <a:srgbClr val="00A8A9"/>
                </a:solidFill>
                <a:latin typeface="Century Gothic" panose="020B0502020202020204" pitchFamily="34" charset="0"/>
              </a:rPr>
              <a:t>Electricité / CVC / Maintenance </a:t>
            </a:r>
            <a:r>
              <a:rPr lang="fr-FR" sz="1400" b="1" spc="-20" baseline="30000" dirty="0" err="1">
                <a:solidFill>
                  <a:srgbClr val="00A8A9"/>
                </a:solidFill>
                <a:latin typeface="Century Gothic" panose="020B0502020202020204" pitchFamily="34" charset="0"/>
              </a:rPr>
              <a:t>Multitechnique</a:t>
            </a:r>
            <a:endParaRPr lang="fr-FR" sz="1400" b="1" spc="-20" baseline="30000" dirty="0">
              <a:solidFill>
                <a:srgbClr val="00A8A9"/>
              </a:solidFill>
              <a:latin typeface="Century Gothic" panose="020B0502020202020204" pitchFamily="34" charset="0"/>
            </a:endParaRPr>
          </a:p>
          <a:p>
            <a:endParaRPr lang="fr-FR" sz="1400" b="1" spc="-20" baseline="30000" dirty="0">
              <a:solidFill>
                <a:srgbClr val="00A8A9"/>
              </a:solidFill>
              <a:latin typeface="Century Gothic" panose="020B0502020202020204" pitchFamily="34" charset="0"/>
            </a:endParaRPr>
          </a:p>
          <a:p>
            <a:endParaRPr lang="fr-FR" sz="1600" dirty="0"/>
          </a:p>
        </p:txBody>
      </p:sp>
    </p:spTree>
    <p:extLst>
      <p:ext uri="{BB962C8B-B14F-4D97-AF65-F5344CB8AC3E}">
        <p14:creationId xmlns:p14="http://schemas.microsoft.com/office/powerpoint/2010/main" val="80423768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536</TotalTime>
  <Words>307</Words>
  <Application>Microsoft Office PowerPoint</Application>
  <PresentationFormat>Personnalisé</PresentationFormat>
  <Paragraphs>12</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century gothic</vt:lpstr>
      <vt:lpstr>century gothic</vt:lpstr>
      <vt:lpstr>Hero</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GINTZEN Laetitia</dc:creator>
  <cp:lastModifiedBy>DELBOSC Laurent</cp:lastModifiedBy>
  <cp:revision>62</cp:revision>
  <cp:lastPrinted>2018-10-04T07:50:08Z</cp:lastPrinted>
  <dcterms:created xsi:type="dcterms:W3CDTF">2017-10-24T06:44:46Z</dcterms:created>
  <dcterms:modified xsi:type="dcterms:W3CDTF">2021-05-19T14:23:54Z</dcterms:modified>
</cp:coreProperties>
</file>