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3"/>
  </p:handoutMasterIdLst>
  <p:sldIdLst>
    <p:sldId id="257" r:id="rId2"/>
  </p:sldIdLst>
  <p:sldSz cx="7559675" cy="10691813"/>
  <p:notesSz cx="7099300"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7">
          <p15:clr>
            <a:srgbClr val="A4A3A4"/>
          </p15:clr>
        </p15:guide>
        <p15:guide id="2" pos="2381">
          <p15:clr>
            <a:srgbClr val="A4A3A4"/>
          </p15:clr>
        </p15:guide>
      </p15:sldGuideLst>
    </p:ext>
    <p:ext uri="{2D200454-40CA-4A62-9FC3-DE9A4176ACB9}">
      <p15:notesGuideLst xmlns:p15="http://schemas.microsoft.com/office/powerpoint/2012/main">
        <p15:guide id="1" orient="horz" pos="3223">
          <p15:clr>
            <a:srgbClr val="A4A3A4"/>
          </p15:clr>
        </p15:guide>
        <p15:guide id="2" pos="223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F7F7F"/>
    <a:srgbClr val="BBBBBB"/>
    <a:srgbClr val="A2A2A2"/>
    <a:srgbClr val="FFFFFF"/>
    <a:srgbClr val="969696"/>
    <a:srgbClr val="8B8B8B"/>
    <a:srgbClr val="00A8A9"/>
    <a:srgbClr val="0096A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96" autoAdjust="0"/>
    <p:restoredTop sz="94660"/>
  </p:normalViewPr>
  <p:slideViewPr>
    <p:cSldViewPr snapToGrid="0">
      <p:cViewPr varScale="1">
        <p:scale>
          <a:sx n="74" d="100"/>
          <a:sy n="74" d="100"/>
        </p:scale>
        <p:origin x="3138" y="66"/>
      </p:cViewPr>
      <p:guideLst>
        <p:guide orient="horz" pos="3367"/>
        <p:guide pos="2381"/>
      </p:guideLst>
    </p:cSldViewPr>
  </p:slideViewPr>
  <p:notesTextViewPr>
    <p:cViewPr>
      <p:scale>
        <a:sx n="1" d="1"/>
        <a:sy n="1" d="1"/>
      </p:scale>
      <p:origin x="0" y="0"/>
    </p:cViewPr>
  </p:notesTextViewPr>
  <p:notesViewPr>
    <p:cSldViewPr snapToGrid="0">
      <p:cViewPr varScale="1">
        <p:scale>
          <a:sx n="74" d="100"/>
          <a:sy n="74" d="100"/>
        </p:scale>
        <p:origin x="-2190" y="-90"/>
      </p:cViewPr>
      <p:guideLst>
        <p:guide orient="horz" pos="3223"/>
        <p:guide pos="2236"/>
      </p:guideLst>
    </p:cSldViewPr>
  </p:notes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handoutMaster" Target="handoutMasters/handout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076575" cy="511175"/>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4021138" y="0"/>
            <a:ext cx="3076575" cy="511175"/>
          </a:xfrm>
          <a:prstGeom prst="rect">
            <a:avLst/>
          </a:prstGeom>
        </p:spPr>
        <p:txBody>
          <a:bodyPr vert="horz" lIns="91440" tIns="45720" rIns="91440" bIns="45720" rtlCol="0"/>
          <a:lstStyle>
            <a:lvl1pPr algn="r">
              <a:defRPr sz="1200"/>
            </a:lvl1pPr>
          </a:lstStyle>
          <a:p>
            <a:fld id="{A554CE95-A636-423A-92D6-9913A010BF96}" type="datetimeFigureOut">
              <a:rPr lang="fr-FR" smtClean="0"/>
              <a:t>19/05/2021</a:t>
            </a:fld>
            <a:endParaRPr lang="fr-FR"/>
          </a:p>
        </p:txBody>
      </p:sp>
      <p:sp>
        <p:nvSpPr>
          <p:cNvPr id="4" name="Espace réservé du pied de page 3"/>
          <p:cNvSpPr>
            <a:spLocks noGrp="1"/>
          </p:cNvSpPr>
          <p:nvPr>
            <p:ph type="ftr" sz="quarter" idx="2"/>
          </p:nvPr>
        </p:nvSpPr>
        <p:spPr>
          <a:xfrm>
            <a:off x="0" y="9721850"/>
            <a:ext cx="3076575" cy="511175"/>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4021138" y="9721850"/>
            <a:ext cx="3076575" cy="511175"/>
          </a:xfrm>
          <a:prstGeom prst="rect">
            <a:avLst/>
          </a:prstGeom>
        </p:spPr>
        <p:txBody>
          <a:bodyPr vert="horz" lIns="91440" tIns="45720" rIns="91440" bIns="45720" rtlCol="0" anchor="b"/>
          <a:lstStyle>
            <a:lvl1pPr algn="r">
              <a:defRPr sz="1200"/>
            </a:lvl1pPr>
          </a:lstStyle>
          <a:p>
            <a:fld id="{2EA99F1D-16D8-4FF6-9240-C14C8D1D4E14}" type="slidenum">
              <a:rPr lang="fr-FR" smtClean="0"/>
              <a:t>‹N°›</a:t>
            </a:fld>
            <a:endParaRPr lang="fr-FR"/>
          </a:p>
        </p:txBody>
      </p:sp>
    </p:spTree>
    <p:extLst>
      <p:ext uri="{BB962C8B-B14F-4D97-AF65-F5344CB8AC3E}">
        <p14:creationId xmlns:p14="http://schemas.microsoft.com/office/powerpoint/2010/main" val="140884373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Diapositive de titre">
    <p:spTree>
      <p:nvGrpSpPr>
        <p:cNvPr id="1" name=""/>
        <p:cNvGrpSpPr/>
        <p:nvPr/>
      </p:nvGrpSpPr>
      <p:grpSpPr>
        <a:xfrm>
          <a:off x="0" y="0"/>
          <a:ext cx="0" cy="0"/>
          <a:chOff x="0" y="0"/>
          <a:chExt cx="0" cy="0"/>
        </a:xfrm>
      </p:grpSpPr>
      <p:pic>
        <p:nvPicPr>
          <p:cNvPr id="21" name="Image 20" descr="Une image contenant jouet, jeu, homme, marchant&#10;&#10;Description générée automatiquement">
            <a:extLst>
              <a:ext uri="{FF2B5EF4-FFF2-40B4-BE49-F238E27FC236}">
                <a16:creationId xmlns:a16="http://schemas.microsoft.com/office/drawing/2014/main" id="{02BC116B-521C-46D3-8DE8-78265B593EC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19" y="0"/>
            <a:ext cx="7558636" cy="10691813"/>
          </a:xfrm>
          <a:prstGeom prst="rect">
            <a:avLst/>
          </a:prstGeom>
        </p:spPr>
      </p:pic>
      <p:sp>
        <p:nvSpPr>
          <p:cNvPr id="6" name="ZoneTexte 5">
            <a:extLst>
              <a:ext uri="{FF2B5EF4-FFF2-40B4-BE49-F238E27FC236}">
                <a16:creationId xmlns:a16="http://schemas.microsoft.com/office/drawing/2014/main" id="{68CB1522-8B93-40C3-86CC-0EFDFC60A367}"/>
              </a:ext>
            </a:extLst>
          </p:cNvPr>
          <p:cNvSpPr txBox="1"/>
          <p:nvPr userDrawn="1"/>
        </p:nvSpPr>
        <p:spPr>
          <a:xfrm>
            <a:off x="474132" y="1938364"/>
            <a:ext cx="1894861" cy="888385"/>
          </a:xfrm>
          <a:prstGeom prst="rect">
            <a:avLst/>
          </a:prstGeom>
          <a:noFill/>
        </p:spPr>
        <p:txBody>
          <a:bodyPr wrap="square" lIns="0" tIns="0" rIns="0" bIns="0" rtlCol="0">
            <a:spAutoFit/>
          </a:bodyPr>
          <a:lstStyle/>
          <a:p>
            <a:pPr algn="r" rtl="0">
              <a:lnSpc>
                <a:spcPts val="1000"/>
              </a:lnSpc>
            </a:pPr>
            <a:r>
              <a:rPr lang="fr-FR" sz="1200" b="0" i="0" u="none" strike="noStrike" kern="1200" spc="-30" baseline="30000" dirty="0">
                <a:solidFill>
                  <a:srgbClr val="00A8A9"/>
                </a:solidFill>
                <a:latin typeface="Century Gothic" panose="020B0502020202020204" pitchFamily="34" charset="0"/>
                <a:ea typeface="+mn-ea"/>
                <a:cs typeface="+mn-cs"/>
              </a:rPr>
              <a:t>Présent en France et à l’International,</a:t>
            </a:r>
          </a:p>
          <a:p>
            <a:pPr algn="r" rtl="0">
              <a:lnSpc>
                <a:spcPts val="1000"/>
              </a:lnSpc>
            </a:pPr>
            <a:r>
              <a:rPr lang="fr-FR" sz="1200" b="0" i="0" u="none" strike="noStrike" kern="1200" spc="-30" baseline="30000" dirty="0">
                <a:solidFill>
                  <a:srgbClr val="00A8A9"/>
                </a:solidFill>
                <a:latin typeface="Century Gothic" panose="020B0502020202020204" pitchFamily="34" charset="0"/>
                <a:ea typeface="+mn-ea"/>
                <a:cs typeface="+mn-cs"/>
              </a:rPr>
              <a:t>le Groupe SNEF offre une grande</a:t>
            </a:r>
          </a:p>
          <a:p>
            <a:pPr algn="r" rtl="0">
              <a:lnSpc>
                <a:spcPts val="1000"/>
              </a:lnSpc>
            </a:pPr>
            <a:r>
              <a:rPr lang="fr-FR" sz="1200" b="0" i="0" u="none" strike="noStrike" kern="1200" spc="-30" baseline="30000" dirty="0">
                <a:solidFill>
                  <a:srgbClr val="00A8A9"/>
                </a:solidFill>
                <a:latin typeface="Century Gothic" panose="020B0502020202020204" pitchFamily="34" charset="0"/>
                <a:ea typeface="+mn-ea"/>
                <a:cs typeface="+mn-cs"/>
              </a:rPr>
              <a:t>diversité de métiers opérant sur de nombreux marchés. Notre expertise et nos compétences </a:t>
            </a:r>
            <a:r>
              <a:rPr lang="fr-FR" sz="1200" b="0" i="0" u="none" strike="noStrike" kern="1200" spc="-30" baseline="30000" dirty="0" err="1">
                <a:solidFill>
                  <a:srgbClr val="00A8A9"/>
                </a:solidFill>
                <a:latin typeface="Century Gothic" panose="020B0502020202020204" pitchFamily="34" charset="0"/>
                <a:ea typeface="+mn-ea"/>
                <a:cs typeface="+mn-cs"/>
              </a:rPr>
              <a:t>multitechniques</a:t>
            </a:r>
            <a:r>
              <a:rPr lang="fr-FR" sz="1200" b="0" i="0" u="none" strike="noStrike" kern="1200" spc="-30" baseline="30000" dirty="0">
                <a:solidFill>
                  <a:srgbClr val="00A8A9"/>
                </a:solidFill>
                <a:latin typeface="Century Gothic" panose="020B0502020202020204" pitchFamily="34" charset="0"/>
                <a:ea typeface="+mn-ea"/>
                <a:cs typeface="+mn-cs"/>
              </a:rPr>
              <a:t> nous permettent d’intervenir de bout en bout sur les projets et chantiers de nos clients.</a:t>
            </a:r>
          </a:p>
        </p:txBody>
      </p:sp>
      <p:sp>
        <p:nvSpPr>
          <p:cNvPr id="7" name="ZoneTexte 6">
            <a:extLst>
              <a:ext uri="{FF2B5EF4-FFF2-40B4-BE49-F238E27FC236}">
                <a16:creationId xmlns:a16="http://schemas.microsoft.com/office/drawing/2014/main" id="{F16D8067-69EA-4936-87AA-44115988F846}"/>
              </a:ext>
            </a:extLst>
          </p:cNvPr>
          <p:cNvSpPr txBox="1"/>
          <p:nvPr userDrawn="1"/>
        </p:nvSpPr>
        <p:spPr>
          <a:xfrm>
            <a:off x="474131" y="2895097"/>
            <a:ext cx="1894861" cy="503664"/>
          </a:xfrm>
          <a:prstGeom prst="rect">
            <a:avLst/>
          </a:prstGeom>
          <a:noFill/>
        </p:spPr>
        <p:txBody>
          <a:bodyPr wrap="square" lIns="0" tIns="0" rIns="0" bIns="0" rtlCol="0">
            <a:spAutoFit/>
          </a:bodyPr>
          <a:lstStyle/>
          <a:p>
            <a:pPr algn="r" rtl="0">
              <a:lnSpc>
                <a:spcPts val="1000"/>
              </a:lnSpc>
            </a:pPr>
            <a:r>
              <a:rPr lang="fr-FR" sz="1200" b="0" i="0" u="none" strike="noStrike" kern="1200" spc="-30" baseline="30000" dirty="0">
                <a:solidFill>
                  <a:srgbClr val="00A8A9"/>
                </a:solidFill>
                <a:latin typeface="Century Gothic" panose="020B0502020202020204" pitchFamily="34" charset="0"/>
                <a:ea typeface="+mn-ea"/>
                <a:cs typeface="+mn-cs"/>
              </a:rPr>
              <a:t>L’esprit de conquête, le sens des responsabilités, l’excellence, l’éthique, la sécurité, l’esprit d’équipe constituent notre ADN.</a:t>
            </a:r>
          </a:p>
        </p:txBody>
      </p:sp>
      <p:sp>
        <p:nvSpPr>
          <p:cNvPr id="8" name="ZoneTexte 7">
            <a:extLst>
              <a:ext uri="{FF2B5EF4-FFF2-40B4-BE49-F238E27FC236}">
                <a16:creationId xmlns:a16="http://schemas.microsoft.com/office/drawing/2014/main" id="{1BB96753-FD43-4037-8C39-61F20A27E9F9}"/>
              </a:ext>
            </a:extLst>
          </p:cNvPr>
          <p:cNvSpPr txBox="1"/>
          <p:nvPr userDrawn="1"/>
        </p:nvSpPr>
        <p:spPr>
          <a:xfrm>
            <a:off x="482597" y="4312533"/>
            <a:ext cx="1894861" cy="247184"/>
          </a:xfrm>
          <a:prstGeom prst="rect">
            <a:avLst/>
          </a:prstGeom>
          <a:noFill/>
        </p:spPr>
        <p:txBody>
          <a:bodyPr wrap="square" lIns="0" tIns="0" rIns="0" bIns="0" rtlCol="0">
            <a:spAutoFit/>
          </a:bodyPr>
          <a:lstStyle/>
          <a:p>
            <a:pPr algn="r" rtl="0">
              <a:lnSpc>
                <a:spcPts val="1000"/>
              </a:lnSpc>
            </a:pPr>
            <a:r>
              <a:rPr lang="fr-FR" sz="1200" b="0" i="0" u="none" strike="noStrike" kern="1200" spc="-30" baseline="30000" dirty="0">
                <a:solidFill>
                  <a:srgbClr val="00A8A9"/>
                </a:solidFill>
                <a:latin typeface="Century Gothic" panose="020B0502020202020204" pitchFamily="34" charset="0"/>
                <a:ea typeface="+mn-ea"/>
                <a:cs typeface="+mn-cs"/>
              </a:rPr>
              <a:t>Autant d’atouts pour vous embarquer dans l’aventure SNEF.</a:t>
            </a:r>
          </a:p>
        </p:txBody>
      </p:sp>
      <p:sp>
        <p:nvSpPr>
          <p:cNvPr id="9" name="ZoneTexte 8">
            <a:extLst>
              <a:ext uri="{FF2B5EF4-FFF2-40B4-BE49-F238E27FC236}">
                <a16:creationId xmlns:a16="http://schemas.microsoft.com/office/drawing/2014/main" id="{B9EE3C97-278E-4594-BCE7-AC47524D39B3}"/>
              </a:ext>
            </a:extLst>
          </p:cNvPr>
          <p:cNvSpPr txBox="1"/>
          <p:nvPr userDrawn="1"/>
        </p:nvSpPr>
        <p:spPr>
          <a:xfrm>
            <a:off x="397931" y="3475575"/>
            <a:ext cx="1971061" cy="760144"/>
          </a:xfrm>
          <a:prstGeom prst="rect">
            <a:avLst/>
          </a:prstGeom>
          <a:noFill/>
        </p:spPr>
        <p:txBody>
          <a:bodyPr wrap="square" lIns="0" tIns="0" rIns="0" bIns="0" rtlCol="0">
            <a:spAutoFit/>
          </a:bodyPr>
          <a:lstStyle/>
          <a:p>
            <a:pPr algn="r" rtl="0">
              <a:lnSpc>
                <a:spcPts val="1000"/>
              </a:lnSpc>
            </a:pPr>
            <a:r>
              <a:rPr lang="fr-FR" sz="1200" b="0" i="0" u="none" strike="noStrike" kern="1200" spc="-30" baseline="30000" dirty="0">
                <a:solidFill>
                  <a:srgbClr val="00A8A9"/>
                </a:solidFill>
                <a:latin typeface="Century Gothic" panose="020B0502020202020204" pitchFamily="34" charset="0"/>
                <a:ea typeface="+mn-ea"/>
                <a:cs typeface="+mn-cs"/>
              </a:rPr>
              <a:t>Chaque année, près de 1 450 personnes rejoignent nos équipes alliant des profils variés. Ensemble, nous construisons l’entreprise de demain qui permet à chacun de s’épanouir et d’être fier</a:t>
            </a:r>
          </a:p>
          <a:p>
            <a:pPr algn="r" rtl="0">
              <a:lnSpc>
                <a:spcPts val="1000"/>
              </a:lnSpc>
            </a:pPr>
            <a:r>
              <a:rPr lang="fr-FR" sz="1200" b="0" i="0" u="none" strike="noStrike" kern="1200" spc="-30" baseline="30000" dirty="0">
                <a:solidFill>
                  <a:srgbClr val="00A8A9"/>
                </a:solidFill>
                <a:latin typeface="Century Gothic" panose="020B0502020202020204" pitchFamily="34" charset="0"/>
                <a:ea typeface="+mn-ea"/>
                <a:cs typeface="+mn-cs"/>
              </a:rPr>
              <a:t>de son métier.</a:t>
            </a:r>
          </a:p>
        </p:txBody>
      </p:sp>
      <p:sp>
        <p:nvSpPr>
          <p:cNvPr id="10" name="ZoneTexte 9">
            <a:extLst>
              <a:ext uri="{FF2B5EF4-FFF2-40B4-BE49-F238E27FC236}">
                <a16:creationId xmlns:a16="http://schemas.microsoft.com/office/drawing/2014/main" id="{F168074E-E01C-4C20-84C6-A90A5BEE53C9}"/>
              </a:ext>
            </a:extLst>
          </p:cNvPr>
          <p:cNvSpPr txBox="1"/>
          <p:nvPr userDrawn="1"/>
        </p:nvSpPr>
        <p:spPr>
          <a:xfrm>
            <a:off x="454639" y="5602516"/>
            <a:ext cx="658727" cy="307777"/>
          </a:xfrm>
          <a:prstGeom prst="rect">
            <a:avLst/>
          </a:prstGeom>
          <a:noFill/>
        </p:spPr>
        <p:txBody>
          <a:bodyPr wrap="square" lIns="0" tIns="0" rIns="0" bIns="0" rtlCol="0">
            <a:spAutoFit/>
          </a:bodyPr>
          <a:lstStyle/>
          <a:p>
            <a:pPr algn="ctr" rtl="0">
              <a:lnSpc>
                <a:spcPts val="800"/>
              </a:lnSpc>
            </a:pPr>
            <a:r>
              <a:rPr lang="fr-FR" sz="1050" b="0" i="0" u="none" strike="noStrike" kern="1200" spc="0" baseline="30000" dirty="0">
                <a:solidFill>
                  <a:srgbClr val="00A8A9"/>
                </a:solidFill>
                <a:latin typeface="Century Gothic" panose="020B0502020202020204" pitchFamily="34" charset="0"/>
                <a:ea typeface="+mn-ea"/>
                <a:cs typeface="+mn-cs"/>
              </a:rPr>
              <a:t>milliard d’euros</a:t>
            </a:r>
          </a:p>
          <a:p>
            <a:pPr algn="ctr" rtl="0">
              <a:lnSpc>
                <a:spcPts val="800"/>
              </a:lnSpc>
            </a:pPr>
            <a:r>
              <a:rPr lang="fr-FR" sz="1050" b="0" i="0" u="none" strike="noStrike" kern="1200" spc="0" baseline="30000" dirty="0">
                <a:solidFill>
                  <a:schemeClr val="bg1">
                    <a:lumMod val="50000"/>
                  </a:schemeClr>
                </a:solidFill>
                <a:latin typeface="Century Gothic" panose="020B0502020202020204" pitchFamily="34" charset="0"/>
                <a:ea typeface="+mn-ea"/>
                <a:cs typeface="+mn-cs"/>
              </a:rPr>
              <a:t>de chiffre</a:t>
            </a:r>
          </a:p>
          <a:p>
            <a:pPr algn="ctr" rtl="0">
              <a:lnSpc>
                <a:spcPts val="800"/>
              </a:lnSpc>
            </a:pPr>
            <a:r>
              <a:rPr lang="fr-FR" sz="1050" b="0" i="0" u="none" strike="noStrike" kern="1200" spc="0" baseline="30000" dirty="0">
                <a:solidFill>
                  <a:schemeClr val="bg1">
                    <a:lumMod val="50000"/>
                  </a:schemeClr>
                </a:solidFill>
                <a:latin typeface="Century Gothic" panose="020B0502020202020204" pitchFamily="34" charset="0"/>
                <a:ea typeface="+mn-ea"/>
                <a:cs typeface="+mn-cs"/>
              </a:rPr>
              <a:t>d’affaires</a:t>
            </a:r>
            <a:endParaRPr lang="fr-FR" sz="1200" b="0" i="0" u="none" strike="noStrike" kern="1200" spc="0" baseline="30000" dirty="0">
              <a:solidFill>
                <a:schemeClr val="bg1">
                  <a:lumMod val="50000"/>
                </a:schemeClr>
              </a:solidFill>
              <a:latin typeface="Century Gothic" panose="020B0502020202020204" pitchFamily="34" charset="0"/>
              <a:ea typeface="+mn-ea"/>
              <a:cs typeface="+mn-cs"/>
            </a:endParaRPr>
          </a:p>
        </p:txBody>
      </p:sp>
      <p:sp>
        <p:nvSpPr>
          <p:cNvPr id="11" name="ZoneTexte 10">
            <a:extLst>
              <a:ext uri="{FF2B5EF4-FFF2-40B4-BE49-F238E27FC236}">
                <a16:creationId xmlns:a16="http://schemas.microsoft.com/office/drawing/2014/main" id="{F41F1D8A-D8E8-4C4B-B1EC-2C9D81F53BDC}"/>
              </a:ext>
            </a:extLst>
          </p:cNvPr>
          <p:cNvSpPr txBox="1"/>
          <p:nvPr userDrawn="1"/>
        </p:nvSpPr>
        <p:spPr>
          <a:xfrm>
            <a:off x="1134531" y="5598283"/>
            <a:ext cx="658727" cy="307777"/>
          </a:xfrm>
          <a:prstGeom prst="rect">
            <a:avLst/>
          </a:prstGeom>
          <a:noFill/>
        </p:spPr>
        <p:txBody>
          <a:bodyPr wrap="square" lIns="0" tIns="0" rIns="0" bIns="0" rtlCol="0">
            <a:spAutoFit/>
          </a:bodyPr>
          <a:lstStyle/>
          <a:p>
            <a:pPr algn="ctr" rtl="0">
              <a:lnSpc>
                <a:spcPts val="800"/>
              </a:lnSpc>
            </a:pPr>
            <a:r>
              <a:rPr lang="fr-FR" sz="1050" b="0" i="0" u="none" strike="noStrike" kern="1200" spc="0" baseline="30000" dirty="0">
                <a:solidFill>
                  <a:schemeClr val="bg1">
                    <a:lumMod val="50000"/>
                  </a:schemeClr>
                </a:solidFill>
                <a:latin typeface="Century Gothic" panose="020B0502020202020204" pitchFamily="34" charset="0"/>
                <a:ea typeface="+mn-ea"/>
                <a:cs typeface="+mn-cs"/>
              </a:rPr>
              <a:t>date de </a:t>
            </a:r>
            <a:r>
              <a:rPr lang="fr-FR" sz="1050" b="0" i="0" u="none" strike="noStrike" kern="1200" spc="0" baseline="30000" dirty="0">
                <a:solidFill>
                  <a:srgbClr val="00A8A9"/>
                </a:solidFill>
                <a:latin typeface="Century Gothic" panose="020B0502020202020204" pitchFamily="34" charset="0"/>
                <a:ea typeface="+mn-ea"/>
                <a:cs typeface="+mn-cs"/>
              </a:rPr>
              <a:t>création </a:t>
            </a:r>
            <a:r>
              <a:rPr lang="fr-FR" sz="1050" b="0" i="0" u="none" strike="noStrike" kern="1200" spc="0" baseline="30000" dirty="0">
                <a:solidFill>
                  <a:schemeClr val="bg1">
                    <a:lumMod val="50000"/>
                  </a:schemeClr>
                </a:solidFill>
                <a:latin typeface="Century Gothic" panose="020B0502020202020204" pitchFamily="34" charset="0"/>
                <a:ea typeface="+mn-ea"/>
                <a:cs typeface="+mn-cs"/>
              </a:rPr>
              <a:t>de l’entreprise</a:t>
            </a:r>
            <a:endParaRPr lang="fr-FR" sz="1200" b="0" i="0" u="none" strike="noStrike" kern="1200" spc="0" baseline="30000" dirty="0">
              <a:solidFill>
                <a:schemeClr val="bg1">
                  <a:lumMod val="50000"/>
                </a:schemeClr>
              </a:solidFill>
              <a:latin typeface="Century Gothic" panose="020B0502020202020204" pitchFamily="34" charset="0"/>
              <a:ea typeface="+mn-ea"/>
              <a:cs typeface="+mn-cs"/>
            </a:endParaRPr>
          </a:p>
        </p:txBody>
      </p:sp>
      <p:sp>
        <p:nvSpPr>
          <p:cNvPr id="12" name="ZoneTexte 11">
            <a:extLst>
              <a:ext uri="{FF2B5EF4-FFF2-40B4-BE49-F238E27FC236}">
                <a16:creationId xmlns:a16="http://schemas.microsoft.com/office/drawing/2014/main" id="{F453BCEF-DD1D-4E43-83CD-297688E9F9E6}"/>
              </a:ext>
            </a:extLst>
          </p:cNvPr>
          <p:cNvSpPr txBox="1"/>
          <p:nvPr userDrawn="1"/>
        </p:nvSpPr>
        <p:spPr>
          <a:xfrm>
            <a:off x="1767860" y="5597288"/>
            <a:ext cx="658727" cy="205184"/>
          </a:xfrm>
          <a:prstGeom prst="rect">
            <a:avLst/>
          </a:prstGeom>
          <a:noFill/>
        </p:spPr>
        <p:txBody>
          <a:bodyPr wrap="square" lIns="0" tIns="0" rIns="0" bIns="0" rtlCol="0">
            <a:spAutoFit/>
          </a:bodyPr>
          <a:lstStyle/>
          <a:p>
            <a:pPr algn="ctr" rtl="0">
              <a:lnSpc>
                <a:spcPts val="800"/>
              </a:lnSpc>
            </a:pPr>
            <a:r>
              <a:rPr lang="fr-FR" sz="1050" b="0" i="0" u="none" strike="noStrike" kern="1200" spc="0" baseline="30000" dirty="0">
                <a:solidFill>
                  <a:schemeClr val="bg1">
                    <a:lumMod val="50000"/>
                  </a:schemeClr>
                </a:solidFill>
                <a:latin typeface="Century Gothic" panose="020B0502020202020204" pitchFamily="34" charset="0"/>
                <a:ea typeface="+mn-ea"/>
                <a:cs typeface="+mn-cs"/>
              </a:rPr>
              <a:t>présent dans </a:t>
            </a:r>
            <a:r>
              <a:rPr lang="fr-FR" sz="1050" b="0" i="0" u="none" strike="noStrike" kern="1200" spc="0" baseline="30000" dirty="0">
                <a:solidFill>
                  <a:srgbClr val="00A8A9"/>
                </a:solidFill>
                <a:latin typeface="Century Gothic" panose="020B0502020202020204" pitchFamily="34" charset="0"/>
                <a:ea typeface="+mn-ea"/>
                <a:cs typeface="+mn-cs"/>
              </a:rPr>
              <a:t>30 pays</a:t>
            </a:r>
            <a:endParaRPr lang="fr-FR" sz="1200" b="0" i="0" u="none" strike="noStrike" kern="1200" spc="0" baseline="30000" dirty="0">
              <a:solidFill>
                <a:schemeClr val="bg1">
                  <a:lumMod val="50000"/>
                </a:schemeClr>
              </a:solidFill>
              <a:latin typeface="Century Gothic" panose="020B0502020202020204" pitchFamily="34" charset="0"/>
              <a:ea typeface="+mn-ea"/>
              <a:cs typeface="+mn-cs"/>
            </a:endParaRPr>
          </a:p>
        </p:txBody>
      </p:sp>
      <p:sp>
        <p:nvSpPr>
          <p:cNvPr id="13" name="ZoneTexte 12">
            <a:extLst>
              <a:ext uri="{FF2B5EF4-FFF2-40B4-BE49-F238E27FC236}">
                <a16:creationId xmlns:a16="http://schemas.microsoft.com/office/drawing/2014/main" id="{3172AD34-D95F-4520-8A73-B12F19292494}"/>
              </a:ext>
            </a:extLst>
          </p:cNvPr>
          <p:cNvSpPr txBox="1"/>
          <p:nvPr userDrawn="1"/>
        </p:nvSpPr>
        <p:spPr>
          <a:xfrm>
            <a:off x="411467" y="6406085"/>
            <a:ext cx="976227" cy="205184"/>
          </a:xfrm>
          <a:prstGeom prst="rect">
            <a:avLst/>
          </a:prstGeom>
          <a:noFill/>
        </p:spPr>
        <p:txBody>
          <a:bodyPr wrap="square" lIns="0" tIns="0" rIns="0" bIns="0" rtlCol="0">
            <a:spAutoFit/>
          </a:bodyPr>
          <a:lstStyle/>
          <a:p>
            <a:pPr algn="ctr" rtl="0">
              <a:lnSpc>
                <a:spcPts val="800"/>
              </a:lnSpc>
            </a:pPr>
            <a:r>
              <a:rPr lang="fr-FR" sz="1050" b="0" i="0" u="none" strike="noStrike" kern="1200" spc="0" baseline="30000" dirty="0">
                <a:solidFill>
                  <a:srgbClr val="00A8A9"/>
                </a:solidFill>
                <a:latin typeface="Century Gothic" panose="020B0502020202020204" pitchFamily="34" charset="0"/>
                <a:ea typeface="+mn-ea"/>
                <a:cs typeface="+mn-cs"/>
              </a:rPr>
              <a:t>clients </a:t>
            </a:r>
            <a:r>
              <a:rPr lang="fr-FR" sz="1050" b="0" i="0" u="none" strike="noStrike" kern="1200" spc="0" baseline="30000" dirty="0">
                <a:solidFill>
                  <a:schemeClr val="bg1">
                    <a:lumMod val="50000"/>
                  </a:schemeClr>
                </a:solidFill>
                <a:latin typeface="Century Gothic" panose="020B0502020202020204" pitchFamily="34" charset="0"/>
                <a:ea typeface="+mn-ea"/>
                <a:cs typeface="+mn-cs"/>
              </a:rPr>
              <a:t>nous</a:t>
            </a:r>
          </a:p>
          <a:p>
            <a:pPr algn="ctr" rtl="0">
              <a:lnSpc>
                <a:spcPts val="800"/>
              </a:lnSpc>
            </a:pPr>
            <a:r>
              <a:rPr lang="fr-FR" sz="1050" b="0" i="0" u="none" strike="noStrike" kern="1200" spc="0" baseline="30000" dirty="0">
                <a:solidFill>
                  <a:schemeClr val="bg1">
                    <a:lumMod val="50000"/>
                  </a:schemeClr>
                </a:solidFill>
                <a:latin typeface="Century Gothic" panose="020B0502020202020204" pitchFamily="34" charset="0"/>
                <a:ea typeface="+mn-ea"/>
                <a:cs typeface="+mn-cs"/>
              </a:rPr>
              <a:t>confient leurs projets</a:t>
            </a:r>
            <a:endParaRPr lang="fr-FR" sz="1200" b="0" i="0" u="none" strike="noStrike" kern="1200" spc="0" baseline="30000" dirty="0">
              <a:solidFill>
                <a:schemeClr val="bg1">
                  <a:lumMod val="50000"/>
                </a:schemeClr>
              </a:solidFill>
              <a:latin typeface="Century Gothic" panose="020B0502020202020204" pitchFamily="34" charset="0"/>
              <a:ea typeface="+mn-ea"/>
              <a:cs typeface="+mn-cs"/>
            </a:endParaRPr>
          </a:p>
        </p:txBody>
      </p:sp>
      <p:sp>
        <p:nvSpPr>
          <p:cNvPr id="14" name="ZoneTexte 13">
            <a:extLst>
              <a:ext uri="{FF2B5EF4-FFF2-40B4-BE49-F238E27FC236}">
                <a16:creationId xmlns:a16="http://schemas.microsoft.com/office/drawing/2014/main" id="{7028AA29-ADE6-4885-A002-81244DF7CC9C}"/>
              </a:ext>
            </a:extLst>
          </p:cNvPr>
          <p:cNvSpPr txBox="1"/>
          <p:nvPr userDrawn="1"/>
        </p:nvSpPr>
        <p:spPr>
          <a:xfrm>
            <a:off x="1573518" y="6406085"/>
            <a:ext cx="976227" cy="205184"/>
          </a:xfrm>
          <a:prstGeom prst="rect">
            <a:avLst/>
          </a:prstGeom>
          <a:noFill/>
        </p:spPr>
        <p:txBody>
          <a:bodyPr wrap="square" lIns="0" tIns="0" rIns="0" bIns="0" rtlCol="0">
            <a:spAutoFit/>
          </a:bodyPr>
          <a:lstStyle/>
          <a:p>
            <a:pPr algn="ctr" rtl="0">
              <a:lnSpc>
                <a:spcPts val="800"/>
              </a:lnSpc>
            </a:pPr>
            <a:r>
              <a:rPr lang="fr-FR" sz="1050" b="0" i="0" u="none" strike="noStrike" kern="1200" spc="0" baseline="30000" dirty="0">
                <a:solidFill>
                  <a:srgbClr val="00A8A9"/>
                </a:solidFill>
                <a:latin typeface="Century Gothic" panose="020B0502020202020204" pitchFamily="34" charset="0"/>
                <a:ea typeface="+mn-ea"/>
                <a:cs typeface="+mn-cs"/>
              </a:rPr>
              <a:t>collaborateurs</a:t>
            </a:r>
            <a:endParaRPr lang="fr-FR" sz="1050" b="0" i="0" u="none" strike="noStrike" kern="1200" spc="0" baseline="30000" dirty="0">
              <a:solidFill>
                <a:schemeClr val="bg1">
                  <a:lumMod val="50000"/>
                </a:schemeClr>
              </a:solidFill>
              <a:latin typeface="Century Gothic" panose="020B0502020202020204" pitchFamily="34" charset="0"/>
              <a:ea typeface="+mn-ea"/>
              <a:cs typeface="+mn-cs"/>
            </a:endParaRPr>
          </a:p>
          <a:p>
            <a:pPr algn="ctr" rtl="0">
              <a:lnSpc>
                <a:spcPts val="800"/>
              </a:lnSpc>
            </a:pPr>
            <a:r>
              <a:rPr lang="fr-FR" sz="1050" b="0" i="0" u="none" strike="noStrike" kern="1200" spc="0" baseline="30000" dirty="0">
                <a:solidFill>
                  <a:schemeClr val="bg1">
                    <a:lumMod val="50000"/>
                  </a:schemeClr>
                </a:solidFill>
                <a:latin typeface="Century Gothic" panose="020B0502020202020204" pitchFamily="34" charset="0"/>
                <a:ea typeface="+mn-ea"/>
                <a:cs typeface="+mn-cs"/>
              </a:rPr>
              <a:t>dans le monde</a:t>
            </a:r>
            <a:endParaRPr lang="fr-FR" sz="1200" b="0" i="0" u="none" strike="noStrike" kern="1200" spc="0" baseline="30000" dirty="0">
              <a:solidFill>
                <a:schemeClr val="bg1">
                  <a:lumMod val="50000"/>
                </a:schemeClr>
              </a:solidFill>
              <a:latin typeface="Century Gothic" panose="020B0502020202020204" pitchFamily="34" charset="0"/>
              <a:ea typeface="+mn-ea"/>
              <a:cs typeface="+mn-cs"/>
            </a:endParaRPr>
          </a:p>
        </p:txBody>
      </p:sp>
      <p:sp>
        <p:nvSpPr>
          <p:cNvPr id="15" name="ZoneTexte 14">
            <a:extLst>
              <a:ext uri="{FF2B5EF4-FFF2-40B4-BE49-F238E27FC236}">
                <a16:creationId xmlns:a16="http://schemas.microsoft.com/office/drawing/2014/main" id="{0FC6BD82-2819-43AA-BB5B-4ECB0C65B51E}"/>
              </a:ext>
            </a:extLst>
          </p:cNvPr>
          <p:cNvSpPr txBox="1"/>
          <p:nvPr userDrawn="1"/>
        </p:nvSpPr>
        <p:spPr>
          <a:xfrm>
            <a:off x="593920" y="5352062"/>
            <a:ext cx="380163" cy="287258"/>
          </a:xfrm>
          <a:prstGeom prst="rect">
            <a:avLst/>
          </a:prstGeom>
          <a:noFill/>
        </p:spPr>
        <p:txBody>
          <a:bodyPr wrap="square" lIns="0" tIns="0" rIns="0" bIns="0" rtlCol="0">
            <a:spAutoFit/>
          </a:bodyPr>
          <a:lstStyle/>
          <a:p>
            <a:pPr algn="ctr" rtl="0">
              <a:lnSpc>
                <a:spcPct val="100000"/>
              </a:lnSpc>
            </a:pPr>
            <a:r>
              <a:rPr lang="fr-FR" sz="2800" b="1" i="0" u="none" strike="noStrike" kern="1200" spc="0" baseline="30000" dirty="0">
                <a:solidFill>
                  <a:srgbClr val="00A8A9"/>
                </a:solidFill>
                <a:latin typeface="Century Gothic" panose="020B0502020202020204" pitchFamily="34" charset="0"/>
                <a:ea typeface="+mn-ea"/>
                <a:cs typeface="+mn-cs"/>
              </a:rPr>
              <a:t>1,7</a:t>
            </a:r>
            <a:endParaRPr lang="fr-FR" sz="1100" b="1" i="0" u="none" strike="noStrike" kern="1200" spc="0" baseline="30000" dirty="0">
              <a:solidFill>
                <a:schemeClr val="bg1">
                  <a:lumMod val="50000"/>
                </a:schemeClr>
              </a:solidFill>
              <a:latin typeface="Century Gothic" panose="020B0502020202020204" pitchFamily="34" charset="0"/>
              <a:ea typeface="+mn-ea"/>
              <a:cs typeface="+mn-cs"/>
            </a:endParaRPr>
          </a:p>
        </p:txBody>
      </p:sp>
      <p:sp>
        <p:nvSpPr>
          <p:cNvPr id="16" name="ZoneTexte 15">
            <a:extLst>
              <a:ext uri="{FF2B5EF4-FFF2-40B4-BE49-F238E27FC236}">
                <a16:creationId xmlns:a16="http://schemas.microsoft.com/office/drawing/2014/main" id="{85F792FB-EDEE-429A-86BA-F83250989CF7}"/>
              </a:ext>
            </a:extLst>
          </p:cNvPr>
          <p:cNvSpPr txBox="1"/>
          <p:nvPr userDrawn="1"/>
        </p:nvSpPr>
        <p:spPr>
          <a:xfrm>
            <a:off x="1164415" y="5352062"/>
            <a:ext cx="557544" cy="287258"/>
          </a:xfrm>
          <a:prstGeom prst="rect">
            <a:avLst/>
          </a:prstGeom>
          <a:noFill/>
        </p:spPr>
        <p:txBody>
          <a:bodyPr wrap="square" lIns="0" tIns="0" rIns="0" bIns="0" rtlCol="0">
            <a:spAutoFit/>
          </a:bodyPr>
          <a:lstStyle/>
          <a:p>
            <a:pPr algn="ctr" rtl="0">
              <a:lnSpc>
                <a:spcPct val="100000"/>
              </a:lnSpc>
            </a:pPr>
            <a:r>
              <a:rPr lang="fr-FR" sz="2800" b="1" i="0" u="none" strike="noStrike" kern="1200" spc="0" baseline="30000" dirty="0">
                <a:solidFill>
                  <a:srgbClr val="00A8A9"/>
                </a:solidFill>
                <a:latin typeface="Century Gothic" panose="020B0502020202020204" pitchFamily="34" charset="0"/>
                <a:ea typeface="+mn-ea"/>
                <a:cs typeface="+mn-cs"/>
              </a:rPr>
              <a:t>1905</a:t>
            </a:r>
            <a:endParaRPr lang="fr-FR" sz="1100" b="1" i="0" u="none" strike="noStrike" kern="1200" spc="0" baseline="30000" dirty="0">
              <a:solidFill>
                <a:schemeClr val="bg1">
                  <a:lumMod val="50000"/>
                </a:schemeClr>
              </a:solidFill>
              <a:latin typeface="Century Gothic" panose="020B0502020202020204" pitchFamily="34" charset="0"/>
              <a:ea typeface="+mn-ea"/>
              <a:cs typeface="+mn-cs"/>
            </a:endParaRPr>
          </a:p>
        </p:txBody>
      </p:sp>
      <p:sp>
        <p:nvSpPr>
          <p:cNvPr id="17" name="ZoneTexte 16">
            <a:extLst>
              <a:ext uri="{FF2B5EF4-FFF2-40B4-BE49-F238E27FC236}">
                <a16:creationId xmlns:a16="http://schemas.microsoft.com/office/drawing/2014/main" id="{33679011-B15F-4F99-90F9-04F2EFF392E2}"/>
              </a:ext>
            </a:extLst>
          </p:cNvPr>
          <p:cNvSpPr txBox="1"/>
          <p:nvPr userDrawn="1"/>
        </p:nvSpPr>
        <p:spPr>
          <a:xfrm>
            <a:off x="1869043" y="5352062"/>
            <a:ext cx="468650" cy="287258"/>
          </a:xfrm>
          <a:prstGeom prst="rect">
            <a:avLst/>
          </a:prstGeom>
          <a:noFill/>
        </p:spPr>
        <p:txBody>
          <a:bodyPr wrap="square" lIns="0" tIns="0" rIns="0" bIns="0" rtlCol="0">
            <a:spAutoFit/>
          </a:bodyPr>
          <a:lstStyle/>
          <a:p>
            <a:pPr algn="ctr" rtl="0">
              <a:lnSpc>
                <a:spcPct val="100000"/>
              </a:lnSpc>
            </a:pPr>
            <a:r>
              <a:rPr lang="fr-FR" sz="2800" b="1" i="0" u="none" strike="noStrike" kern="1200" spc="0" baseline="30000" dirty="0">
                <a:solidFill>
                  <a:srgbClr val="00A8A9"/>
                </a:solidFill>
                <a:latin typeface="Century Gothic" panose="020B0502020202020204" pitchFamily="34" charset="0"/>
                <a:ea typeface="+mn-ea"/>
                <a:cs typeface="+mn-cs"/>
              </a:rPr>
              <a:t>30</a:t>
            </a:r>
            <a:endParaRPr lang="fr-FR" sz="1100" b="1" i="0" u="none" strike="noStrike" kern="1200" spc="0" baseline="30000" dirty="0">
              <a:solidFill>
                <a:schemeClr val="bg1">
                  <a:lumMod val="50000"/>
                </a:schemeClr>
              </a:solidFill>
              <a:latin typeface="Century Gothic" panose="020B0502020202020204" pitchFamily="34" charset="0"/>
              <a:ea typeface="+mn-ea"/>
              <a:cs typeface="+mn-cs"/>
            </a:endParaRPr>
          </a:p>
        </p:txBody>
      </p:sp>
      <p:sp>
        <p:nvSpPr>
          <p:cNvPr id="18" name="ZoneTexte 17">
            <a:extLst>
              <a:ext uri="{FF2B5EF4-FFF2-40B4-BE49-F238E27FC236}">
                <a16:creationId xmlns:a16="http://schemas.microsoft.com/office/drawing/2014/main" id="{3E4D8CAC-7246-4192-86F9-3C4C31E28461}"/>
              </a:ext>
            </a:extLst>
          </p:cNvPr>
          <p:cNvSpPr txBox="1"/>
          <p:nvPr userDrawn="1"/>
        </p:nvSpPr>
        <p:spPr>
          <a:xfrm>
            <a:off x="521743" y="6171567"/>
            <a:ext cx="755674" cy="287258"/>
          </a:xfrm>
          <a:prstGeom prst="rect">
            <a:avLst/>
          </a:prstGeom>
          <a:noFill/>
        </p:spPr>
        <p:txBody>
          <a:bodyPr wrap="square" lIns="0" tIns="0" rIns="0" bIns="0" rtlCol="0">
            <a:spAutoFit/>
          </a:bodyPr>
          <a:lstStyle/>
          <a:p>
            <a:pPr algn="ctr" rtl="0">
              <a:lnSpc>
                <a:spcPct val="100000"/>
              </a:lnSpc>
            </a:pPr>
            <a:r>
              <a:rPr lang="fr-FR" sz="2800" b="1" i="0" u="none" strike="noStrike" kern="1200" spc="-100" baseline="30000" dirty="0">
                <a:solidFill>
                  <a:srgbClr val="00A8A9"/>
                </a:solidFill>
                <a:latin typeface="Century Gothic" panose="020B0502020202020204" pitchFamily="34" charset="0"/>
                <a:ea typeface="+mn-ea"/>
                <a:cs typeface="+mn-cs"/>
              </a:rPr>
              <a:t>10 000</a:t>
            </a:r>
            <a:endParaRPr lang="fr-FR" sz="1100" b="1" i="0" u="none" strike="noStrike" kern="1200" spc="-100" baseline="30000" dirty="0">
              <a:solidFill>
                <a:schemeClr val="bg1">
                  <a:lumMod val="50000"/>
                </a:schemeClr>
              </a:solidFill>
              <a:latin typeface="Century Gothic" panose="020B0502020202020204" pitchFamily="34" charset="0"/>
              <a:ea typeface="+mn-ea"/>
              <a:cs typeface="+mn-cs"/>
            </a:endParaRPr>
          </a:p>
        </p:txBody>
      </p:sp>
      <p:sp>
        <p:nvSpPr>
          <p:cNvPr id="19" name="ZoneTexte 18">
            <a:extLst>
              <a:ext uri="{FF2B5EF4-FFF2-40B4-BE49-F238E27FC236}">
                <a16:creationId xmlns:a16="http://schemas.microsoft.com/office/drawing/2014/main" id="{7A3AF295-7632-48EE-9740-FC8E750C58A8}"/>
              </a:ext>
            </a:extLst>
          </p:cNvPr>
          <p:cNvSpPr txBox="1"/>
          <p:nvPr userDrawn="1"/>
        </p:nvSpPr>
        <p:spPr>
          <a:xfrm>
            <a:off x="1680273" y="6171567"/>
            <a:ext cx="755674" cy="287258"/>
          </a:xfrm>
          <a:prstGeom prst="rect">
            <a:avLst/>
          </a:prstGeom>
          <a:noFill/>
        </p:spPr>
        <p:txBody>
          <a:bodyPr wrap="square" lIns="0" tIns="0" rIns="0" bIns="0" rtlCol="0">
            <a:spAutoFit/>
          </a:bodyPr>
          <a:lstStyle/>
          <a:p>
            <a:pPr algn="ctr" rtl="0">
              <a:lnSpc>
                <a:spcPct val="100000"/>
              </a:lnSpc>
            </a:pPr>
            <a:r>
              <a:rPr lang="fr-FR" sz="2800" b="1" i="0" u="none" strike="noStrike" kern="1200" spc="-100" baseline="30000" dirty="0">
                <a:solidFill>
                  <a:srgbClr val="00A8A9"/>
                </a:solidFill>
                <a:latin typeface="Century Gothic" panose="020B0502020202020204" pitchFamily="34" charset="0"/>
                <a:ea typeface="+mn-ea"/>
                <a:cs typeface="+mn-cs"/>
              </a:rPr>
              <a:t>12 500</a:t>
            </a:r>
            <a:endParaRPr lang="fr-FR" sz="1100" b="1" i="0" u="none" strike="noStrike" kern="1200" spc="-100" baseline="30000" dirty="0">
              <a:solidFill>
                <a:schemeClr val="bg1">
                  <a:lumMod val="50000"/>
                </a:schemeClr>
              </a:solidFill>
              <a:latin typeface="Century Gothic" panose="020B0502020202020204" pitchFamily="34" charset="0"/>
              <a:ea typeface="+mn-ea"/>
              <a:cs typeface="+mn-cs"/>
            </a:endParaRPr>
          </a:p>
        </p:txBody>
      </p:sp>
      <p:cxnSp>
        <p:nvCxnSpPr>
          <p:cNvPr id="3" name="Connecteur droit 2">
            <a:extLst>
              <a:ext uri="{FF2B5EF4-FFF2-40B4-BE49-F238E27FC236}">
                <a16:creationId xmlns:a16="http://schemas.microsoft.com/office/drawing/2014/main" id="{2F80D0FC-BB4C-4F97-8088-2B026BC9FE46}"/>
              </a:ext>
            </a:extLst>
          </p:cNvPr>
          <p:cNvCxnSpPr/>
          <p:nvPr userDrawn="1"/>
        </p:nvCxnSpPr>
        <p:spPr>
          <a:xfrm>
            <a:off x="893428" y="4886587"/>
            <a:ext cx="1098957" cy="0"/>
          </a:xfrm>
          <a:prstGeom prst="line">
            <a:avLst/>
          </a:prstGeom>
          <a:ln>
            <a:solidFill>
              <a:srgbClr val="00A8A9"/>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62978666"/>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486482561"/>
      </p:ext>
    </p:extLst>
  </p:cSld>
  <p:clrMap bg1="lt1" tx1="dk1" bg2="lt2" tx2="dk2" accent1="accent1" accent2="accent2" accent3="accent3" accent4="accent4" accent5="accent5" accent6="accent6" hlink="hlink" folHlink="folHlink"/>
  <p:sldLayoutIdLst>
    <p:sldLayoutId id="2147483662" r:id="rId1"/>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sabrina.spiga@snef.fr"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ZoneTexte 7">
            <a:extLst>
              <a:ext uri="{FF2B5EF4-FFF2-40B4-BE49-F238E27FC236}">
                <a16:creationId xmlns:a16="http://schemas.microsoft.com/office/drawing/2014/main" id="{58B11F2F-1D72-4C2E-AB2F-9B6195791D91}"/>
              </a:ext>
            </a:extLst>
          </p:cNvPr>
          <p:cNvSpPr txBox="1"/>
          <p:nvPr/>
        </p:nvSpPr>
        <p:spPr>
          <a:xfrm>
            <a:off x="2643056" y="2549900"/>
            <a:ext cx="4311969" cy="5105190"/>
          </a:xfrm>
          <a:prstGeom prst="rect">
            <a:avLst/>
          </a:prstGeom>
          <a:noFill/>
        </p:spPr>
        <p:txBody>
          <a:bodyPr wrap="square" lIns="0" tIns="0" rIns="0" bIns="0" rtlCol="0">
            <a:noAutofit/>
          </a:bodyPr>
          <a:lstStyle/>
          <a:p>
            <a:pPr algn="just">
              <a:lnSpc>
                <a:spcPts val="1000"/>
              </a:lnSpc>
            </a:pPr>
            <a:r>
              <a:rPr lang="fr-FR" sz="800" spc="-10" dirty="0">
                <a:solidFill>
                  <a:schemeClr val="bg1">
                    <a:lumMod val="50000"/>
                  </a:schemeClr>
                </a:solidFill>
                <a:latin typeface="Century Gothic" panose="020B0502020202020204" pitchFamily="34" charset="0"/>
              </a:rPr>
              <a:t>Suite à l’obtention d’un nouveau marché courants faibles / sûreté (vidéoprotection, alarmes, intrusion…), nous recrutons </a:t>
            </a:r>
            <a:r>
              <a:rPr lang="fr-FR" sz="800" spc="-10" dirty="0" err="1">
                <a:solidFill>
                  <a:schemeClr val="bg1">
                    <a:lumMod val="50000"/>
                  </a:schemeClr>
                </a:solidFill>
                <a:latin typeface="Century Gothic" panose="020B0502020202020204" pitchFamily="34" charset="0"/>
              </a:rPr>
              <a:t>un.e</a:t>
            </a:r>
            <a:r>
              <a:rPr lang="fr-FR" sz="800" spc="-10" dirty="0">
                <a:solidFill>
                  <a:schemeClr val="bg1">
                    <a:lumMod val="50000"/>
                  </a:schemeClr>
                </a:solidFill>
                <a:latin typeface="Century Gothic" panose="020B0502020202020204" pitchFamily="34" charset="0"/>
              </a:rPr>
              <a:t> </a:t>
            </a:r>
            <a:r>
              <a:rPr lang="fr-FR" sz="800" b="1" spc="-10" dirty="0">
                <a:solidFill>
                  <a:schemeClr val="bg1">
                    <a:lumMod val="50000"/>
                  </a:schemeClr>
                </a:solidFill>
                <a:latin typeface="Century Gothic" panose="020B0502020202020204" pitchFamily="34" charset="0"/>
              </a:rPr>
              <a:t>Technicien.ne Installateur (F/H)</a:t>
            </a:r>
            <a:r>
              <a:rPr lang="fr-FR" sz="800" spc="-10" dirty="0">
                <a:solidFill>
                  <a:schemeClr val="bg1">
                    <a:lumMod val="50000"/>
                  </a:schemeClr>
                </a:solidFill>
                <a:latin typeface="Century Gothic" panose="020B0502020202020204" pitchFamily="34" charset="0"/>
              </a:rPr>
              <a:t> </a:t>
            </a:r>
            <a:r>
              <a:rPr lang="fr-FR" sz="800" spc="-10" dirty="0" err="1">
                <a:solidFill>
                  <a:schemeClr val="bg1">
                    <a:lumMod val="50000"/>
                  </a:schemeClr>
                </a:solidFill>
                <a:latin typeface="Century Gothic" panose="020B0502020202020204" pitchFamily="34" charset="0"/>
              </a:rPr>
              <a:t>baséˑe</a:t>
            </a:r>
            <a:r>
              <a:rPr lang="fr-FR" sz="800" spc="-10" dirty="0">
                <a:solidFill>
                  <a:schemeClr val="bg1">
                    <a:lumMod val="50000"/>
                  </a:schemeClr>
                </a:solidFill>
                <a:latin typeface="Century Gothic" panose="020B0502020202020204" pitchFamily="34" charset="0"/>
              </a:rPr>
              <a:t> à </a:t>
            </a:r>
            <a:r>
              <a:rPr lang="fr-FR" sz="800" b="1" spc="-10" dirty="0">
                <a:solidFill>
                  <a:schemeClr val="bg1">
                    <a:lumMod val="50000"/>
                  </a:schemeClr>
                </a:solidFill>
                <a:latin typeface="Century Gothic" panose="020B0502020202020204" pitchFamily="34" charset="0"/>
              </a:rPr>
              <a:t>Nice ou La Seyne sur Mer</a:t>
            </a:r>
            <a:r>
              <a:rPr lang="fr-FR" sz="800" spc="-10" dirty="0">
                <a:solidFill>
                  <a:schemeClr val="bg1">
                    <a:lumMod val="50000"/>
                  </a:schemeClr>
                </a:solidFill>
                <a:latin typeface="Century Gothic" panose="020B0502020202020204" pitchFamily="34" charset="0"/>
              </a:rPr>
              <a:t>. </a:t>
            </a:r>
          </a:p>
          <a:p>
            <a:pPr algn="just">
              <a:lnSpc>
                <a:spcPts val="1000"/>
              </a:lnSpc>
            </a:pPr>
            <a:endParaRPr lang="fr-FR" sz="800" spc="-10" dirty="0">
              <a:solidFill>
                <a:schemeClr val="bg1">
                  <a:lumMod val="50000"/>
                </a:schemeClr>
              </a:solidFill>
              <a:latin typeface="Century Gothic" panose="020B0502020202020204" pitchFamily="34" charset="0"/>
            </a:endParaRPr>
          </a:p>
          <a:p>
            <a:pPr algn="just">
              <a:lnSpc>
                <a:spcPts val="1000"/>
              </a:lnSpc>
            </a:pPr>
            <a:r>
              <a:rPr lang="fr-FR" sz="800" spc="-10" dirty="0">
                <a:solidFill>
                  <a:schemeClr val="bg1">
                    <a:lumMod val="50000"/>
                  </a:schemeClr>
                </a:solidFill>
                <a:latin typeface="Century Gothic" panose="020B0502020202020204" pitchFamily="34" charset="0"/>
              </a:rPr>
              <a:t>En tant qu’intégrateur terrain, notre présence de longue date dans les métiers des courants faibles nous permet d’innover quant à notre approche. </a:t>
            </a:r>
          </a:p>
          <a:p>
            <a:pPr algn="just">
              <a:lnSpc>
                <a:spcPts val="1000"/>
              </a:lnSpc>
            </a:pPr>
            <a:r>
              <a:rPr lang="fr-FR" sz="800" spc="-10" dirty="0">
                <a:solidFill>
                  <a:schemeClr val="bg1">
                    <a:lumMod val="50000"/>
                  </a:schemeClr>
                </a:solidFill>
                <a:latin typeface="Century Gothic" panose="020B0502020202020204" pitchFamily="34" charset="0"/>
              </a:rPr>
              <a:t>Maîtrisant les technologies d’acquisition et de transmission de données ainsi que l’informatique industrielle pour la sûreté, la sécurité, les objets connectés ou encore la GTB, notre objectif est d’offrir la solution la plus globale et adaptée pour nos clients. </a:t>
            </a:r>
          </a:p>
          <a:p>
            <a:pPr algn="just">
              <a:lnSpc>
                <a:spcPts val="1000"/>
              </a:lnSpc>
            </a:pPr>
            <a:endParaRPr lang="fr-FR" sz="800" spc="-10" dirty="0">
              <a:solidFill>
                <a:schemeClr val="bg1">
                  <a:lumMod val="50000"/>
                </a:schemeClr>
              </a:solidFill>
              <a:latin typeface="Century Gothic" panose="020B0502020202020204" pitchFamily="34" charset="0"/>
            </a:endParaRPr>
          </a:p>
          <a:p>
            <a:pPr algn="just">
              <a:lnSpc>
                <a:spcPts val="1000"/>
              </a:lnSpc>
            </a:pPr>
            <a:r>
              <a:rPr lang="fr-FR" sz="800" spc="-10" dirty="0">
                <a:solidFill>
                  <a:schemeClr val="bg1">
                    <a:lumMod val="50000"/>
                  </a:schemeClr>
                </a:solidFill>
                <a:latin typeface="Century Gothic" panose="020B0502020202020204" pitchFamily="34" charset="0"/>
              </a:rPr>
              <a:t>La sécurité des biens et des personnes est un enjeu majeur. Nous mettons tout en œuvre pour garantir à nos clients le bon fonctionnement de leurs systèmes dans le respect des normes. </a:t>
            </a:r>
          </a:p>
          <a:p>
            <a:pPr algn="just">
              <a:lnSpc>
                <a:spcPts val="1000"/>
              </a:lnSpc>
            </a:pPr>
            <a:endParaRPr lang="fr-FR" sz="800" spc="-10" dirty="0">
              <a:solidFill>
                <a:schemeClr val="bg1">
                  <a:lumMod val="50000"/>
                </a:schemeClr>
              </a:solidFill>
              <a:latin typeface="Century Gothic" panose="020B0502020202020204" pitchFamily="34" charset="0"/>
            </a:endParaRPr>
          </a:p>
          <a:p>
            <a:pPr algn="just">
              <a:lnSpc>
                <a:spcPts val="1000"/>
              </a:lnSpc>
            </a:pPr>
            <a:endParaRPr lang="fr-FR" sz="800" spc="-10" dirty="0">
              <a:solidFill>
                <a:schemeClr val="bg1">
                  <a:lumMod val="50000"/>
                </a:schemeClr>
              </a:solidFill>
              <a:latin typeface="Century Gothic" panose="020B0502020202020204" pitchFamily="34" charset="0"/>
            </a:endParaRPr>
          </a:p>
          <a:p>
            <a:pPr algn="just">
              <a:lnSpc>
                <a:spcPts val="1000"/>
              </a:lnSpc>
            </a:pPr>
            <a:r>
              <a:rPr lang="fr-FR" sz="800" spc="-10" dirty="0">
                <a:latin typeface="Century Gothic" panose="020B0502020202020204" pitchFamily="34" charset="0"/>
              </a:rPr>
              <a:t>AU QUOTIDIEN : </a:t>
            </a:r>
          </a:p>
          <a:p>
            <a:pPr algn="just">
              <a:lnSpc>
                <a:spcPts val="1000"/>
              </a:lnSpc>
            </a:pPr>
            <a:r>
              <a:rPr lang="fr-FR" sz="800" spc="-10" dirty="0">
                <a:latin typeface="Century Gothic" panose="020B0502020202020204" pitchFamily="34" charset="0"/>
              </a:rPr>
              <a:t>Vous serez amené à :</a:t>
            </a:r>
          </a:p>
          <a:p>
            <a:pPr algn="just">
              <a:lnSpc>
                <a:spcPts val="1000"/>
              </a:lnSpc>
            </a:pPr>
            <a:endParaRPr lang="fr-FR" sz="800" spc="-10" dirty="0">
              <a:solidFill>
                <a:schemeClr val="bg1">
                  <a:lumMod val="50000"/>
                </a:schemeClr>
              </a:solidFill>
              <a:latin typeface="Century Gothic" panose="020B0502020202020204" pitchFamily="34" charset="0"/>
            </a:endParaRPr>
          </a:p>
          <a:p>
            <a:pPr algn="just">
              <a:lnSpc>
                <a:spcPts val="1000"/>
              </a:lnSpc>
            </a:pPr>
            <a:r>
              <a:rPr lang="fr-FR" sz="800" spc="-10" dirty="0">
                <a:solidFill>
                  <a:schemeClr val="bg1">
                    <a:lumMod val="50000"/>
                  </a:schemeClr>
                </a:solidFill>
                <a:latin typeface="Century Gothic" panose="020B0502020202020204" pitchFamily="34" charset="0"/>
              </a:rPr>
              <a:t>• Installer et mettre en service les systèmes d'intrusion et de contrôle d'accès de type TIL / GENETEC /ARITECH / UTC / HONEYWELL </a:t>
            </a:r>
          </a:p>
          <a:p>
            <a:pPr algn="just">
              <a:lnSpc>
                <a:spcPts val="1000"/>
              </a:lnSpc>
            </a:pPr>
            <a:r>
              <a:rPr lang="fr-FR" sz="800" spc="-10" dirty="0">
                <a:solidFill>
                  <a:schemeClr val="bg1">
                    <a:lumMod val="50000"/>
                  </a:schemeClr>
                </a:solidFill>
                <a:latin typeface="Century Gothic" panose="020B0502020202020204" pitchFamily="34" charset="0"/>
              </a:rPr>
              <a:t>• Installer et mettre en service les systèmes de vidéosurveillance : HIKVISION / AXIS / HANWHA </a:t>
            </a:r>
          </a:p>
          <a:p>
            <a:pPr algn="just">
              <a:lnSpc>
                <a:spcPts val="1000"/>
              </a:lnSpc>
            </a:pPr>
            <a:r>
              <a:rPr lang="fr-FR" sz="800" spc="-10" dirty="0">
                <a:solidFill>
                  <a:schemeClr val="bg1">
                    <a:lumMod val="50000"/>
                  </a:schemeClr>
                </a:solidFill>
                <a:latin typeface="Century Gothic" panose="020B0502020202020204" pitchFamily="34" charset="0"/>
              </a:rPr>
              <a:t>• Assurer la maintenance préventive et corrective des systèmes de surveillance intrusion, de vidéoprotection et de contrôle d'accès </a:t>
            </a:r>
          </a:p>
          <a:p>
            <a:pPr algn="just">
              <a:lnSpc>
                <a:spcPts val="1000"/>
              </a:lnSpc>
            </a:pPr>
            <a:r>
              <a:rPr lang="fr-FR" sz="800" spc="-10" dirty="0">
                <a:solidFill>
                  <a:schemeClr val="bg1">
                    <a:lumMod val="50000"/>
                  </a:schemeClr>
                </a:solidFill>
                <a:latin typeface="Century Gothic" panose="020B0502020202020204" pitchFamily="34" charset="0"/>
              </a:rPr>
              <a:t>• Programmer et mettre en service les installations, </a:t>
            </a:r>
          </a:p>
          <a:p>
            <a:pPr algn="just">
              <a:lnSpc>
                <a:spcPts val="1000"/>
              </a:lnSpc>
            </a:pPr>
            <a:r>
              <a:rPr lang="fr-FR" sz="800" spc="-10" dirty="0">
                <a:solidFill>
                  <a:schemeClr val="bg1">
                    <a:lumMod val="50000"/>
                  </a:schemeClr>
                </a:solidFill>
                <a:latin typeface="Century Gothic" panose="020B0502020202020204" pitchFamily="34" charset="0"/>
              </a:rPr>
              <a:t>• Être force de proposition pour être source de conseil vis à vis des clients </a:t>
            </a:r>
          </a:p>
          <a:p>
            <a:pPr algn="just">
              <a:lnSpc>
                <a:spcPts val="1000"/>
              </a:lnSpc>
            </a:pPr>
            <a:r>
              <a:rPr lang="fr-FR" sz="800" spc="-10" dirty="0">
                <a:solidFill>
                  <a:schemeClr val="bg1">
                    <a:lumMod val="50000"/>
                  </a:schemeClr>
                </a:solidFill>
                <a:latin typeface="Century Gothic" panose="020B0502020202020204" pitchFamily="34" charset="0"/>
              </a:rPr>
              <a:t>• Rédiger les comptes rendus d'interventions et assurer le </a:t>
            </a:r>
            <a:r>
              <a:rPr lang="fr-FR" sz="800" spc="-10" dirty="0" err="1">
                <a:solidFill>
                  <a:schemeClr val="bg1">
                    <a:lumMod val="50000"/>
                  </a:schemeClr>
                </a:solidFill>
                <a:latin typeface="Century Gothic" panose="020B0502020202020204" pitchFamily="34" charset="0"/>
              </a:rPr>
              <a:t>reporting</a:t>
            </a:r>
            <a:r>
              <a:rPr lang="fr-FR" sz="800" spc="-10" dirty="0">
                <a:solidFill>
                  <a:schemeClr val="bg1">
                    <a:lumMod val="50000"/>
                  </a:schemeClr>
                </a:solidFill>
                <a:latin typeface="Century Gothic" panose="020B0502020202020204" pitchFamily="34" charset="0"/>
              </a:rPr>
              <a:t> auprès de son responsable </a:t>
            </a:r>
          </a:p>
          <a:p>
            <a:pPr algn="just">
              <a:lnSpc>
                <a:spcPts val="1000"/>
              </a:lnSpc>
            </a:pPr>
            <a:endParaRPr lang="fr-FR" sz="800" spc="-10" dirty="0">
              <a:solidFill>
                <a:schemeClr val="bg1">
                  <a:lumMod val="50000"/>
                </a:schemeClr>
              </a:solidFill>
              <a:latin typeface="Century Gothic" panose="020B0502020202020204" pitchFamily="34" charset="0"/>
            </a:endParaRPr>
          </a:p>
          <a:p>
            <a:pPr algn="just">
              <a:lnSpc>
                <a:spcPts val="1000"/>
              </a:lnSpc>
            </a:pPr>
            <a:endParaRPr lang="fr-FR" sz="800" spc="-10" dirty="0">
              <a:solidFill>
                <a:schemeClr val="bg1">
                  <a:lumMod val="50000"/>
                </a:schemeClr>
              </a:solidFill>
              <a:latin typeface="Century Gothic" panose="020B0502020202020204" pitchFamily="34" charset="0"/>
            </a:endParaRPr>
          </a:p>
          <a:p>
            <a:pPr algn="just">
              <a:lnSpc>
                <a:spcPts val="1000"/>
              </a:lnSpc>
            </a:pPr>
            <a:endParaRPr lang="fr-FR" sz="800" spc="-10" dirty="0">
              <a:solidFill>
                <a:schemeClr val="bg1">
                  <a:lumMod val="50000"/>
                </a:schemeClr>
              </a:solidFill>
              <a:latin typeface="Century Gothic" panose="020B0502020202020204" pitchFamily="34" charset="0"/>
            </a:endParaRPr>
          </a:p>
          <a:p>
            <a:pPr algn="just">
              <a:lnSpc>
                <a:spcPts val="1000"/>
              </a:lnSpc>
            </a:pPr>
            <a:r>
              <a:rPr lang="fr-FR" sz="800" spc="-10" dirty="0">
                <a:latin typeface="Century Gothic" panose="020B0502020202020204" pitchFamily="34" charset="0"/>
              </a:rPr>
              <a:t>ET</a:t>
            </a:r>
            <a:r>
              <a:rPr lang="fr-FR" sz="800" spc="-10" dirty="0">
                <a:solidFill>
                  <a:schemeClr val="bg1">
                    <a:lumMod val="50000"/>
                  </a:schemeClr>
                </a:solidFill>
                <a:latin typeface="Century Gothic" panose="020B0502020202020204" pitchFamily="34" charset="0"/>
              </a:rPr>
              <a:t> </a:t>
            </a:r>
            <a:r>
              <a:rPr lang="fr-FR" sz="800" spc="-10" dirty="0">
                <a:latin typeface="Century Gothic" panose="020B0502020202020204" pitchFamily="34" charset="0"/>
              </a:rPr>
              <a:t>SI C'ETAIT VOUS ? </a:t>
            </a:r>
          </a:p>
          <a:p>
            <a:pPr algn="just">
              <a:lnSpc>
                <a:spcPts val="1000"/>
              </a:lnSpc>
            </a:pPr>
            <a:endParaRPr lang="fr-FR" sz="800" spc="-10" dirty="0">
              <a:solidFill>
                <a:schemeClr val="bg1">
                  <a:lumMod val="50000"/>
                </a:schemeClr>
              </a:solidFill>
              <a:latin typeface="Century Gothic" panose="020B0502020202020204" pitchFamily="34" charset="0"/>
            </a:endParaRPr>
          </a:p>
          <a:p>
            <a:pPr algn="just">
              <a:lnSpc>
                <a:spcPts val="1000"/>
              </a:lnSpc>
            </a:pPr>
            <a:r>
              <a:rPr lang="fr-FR" sz="800" spc="-10" dirty="0">
                <a:solidFill>
                  <a:schemeClr val="bg1">
                    <a:lumMod val="50000"/>
                  </a:schemeClr>
                </a:solidFill>
                <a:latin typeface="Century Gothic" panose="020B0502020202020204" pitchFamily="34" charset="0"/>
              </a:rPr>
              <a:t>Pour devenir #SnefTalent, vous mettrez en avant votre expérience dans l’installation d’équipements courants faibles et réseaux. </a:t>
            </a:r>
          </a:p>
          <a:p>
            <a:pPr algn="just">
              <a:lnSpc>
                <a:spcPts val="1000"/>
              </a:lnSpc>
            </a:pPr>
            <a:r>
              <a:rPr lang="fr-FR" sz="800" spc="-10" dirty="0">
                <a:solidFill>
                  <a:schemeClr val="bg1">
                    <a:lumMod val="50000"/>
                  </a:schemeClr>
                </a:solidFill>
                <a:latin typeface="Century Gothic" panose="020B0502020202020204" pitchFamily="34" charset="0"/>
              </a:rPr>
              <a:t>De formation technique, vous avez la connaissance des systèmes VMS ou du PPMS. </a:t>
            </a:r>
          </a:p>
          <a:p>
            <a:pPr algn="just">
              <a:lnSpc>
                <a:spcPts val="1000"/>
              </a:lnSpc>
            </a:pPr>
            <a:r>
              <a:rPr lang="fr-FR" sz="800" spc="-10" dirty="0">
                <a:solidFill>
                  <a:schemeClr val="bg1">
                    <a:lumMod val="50000"/>
                  </a:schemeClr>
                </a:solidFill>
                <a:latin typeface="Century Gothic" panose="020B0502020202020204" pitchFamily="34" charset="0"/>
              </a:rPr>
              <a:t>Votre esprit d’analyse et votre adaptabilité vous permettrons de réussir dans cette fonction. </a:t>
            </a:r>
          </a:p>
          <a:p>
            <a:pPr algn="just">
              <a:lnSpc>
                <a:spcPts val="1000"/>
              </a:lnSpc>
            </a:pPr>
            <a:r>
              <a:rPr lang="fr-FR" sz="800" spc="-10" dirty="0">
                <a:solidFill>
                  <a:schemeClr val="bg1">
                    <a:lumMod val="50000"/>
                  </a:schemeClr>
                </a:solidFill>
                <a:latin typeface="Century Gothic" panose="020B0502020202020204" pitchFamily="34" charset="0"/>
              </a:rPr>
              <a:t>En intégrant notre équipe, vous évoluerez au cœur des métiers du génie électrique. </a:t>
            </a:r>
          </a:p>
          <a:p>
            <a:pPr algn="just">
              <a:lnSpc>
                <a:spcPts val="1000"/>
              </a:lnSpc>
            </a:pPr>
            <a:endParaRPr lang="fr-FR" sz="800" spc="-10" dirty="0">
              <a:solidFill>
                <a:schemeClr val="bg1">
                  <a:lumMod val="50000"/>
                </a:schemeClr>
              </a:solidFill>
              <a:latin typeface="Century Gothic" panose="020B0502020202020204" pitchFamily="34" charset="0"/>
            </a:endParaRPr>
          </a:p>
          <a:p>
            <a:pPr algn="just">
              <a:lnSpc>
                <a:spcPts val="1000"/>
              </a:lnSpc>
            </a:pPr>
            <a:endParaRPr lang="fr-FR" sz="800" b="1" spc="-10" dirty="0">
              <a:solidFill>
                <a:srgbClr val="FF0000"/>
              </a:solidFill>
              <a:latin typeface="Century Gothic" panose="020B0502020202020204" pitchFamily="34" charset="0"/>
            </a:endParaRPr>
          </a:p>
          <a:p>
            <a:pPr algn="just">
              <a:lnSpc>
                <a:spcPts val="1000"/>
              </a:lnSpc>
            </a:pPr>
            <a:r>
              <a:rPr lang="fr-FR" sz="800" b="1" spc="-10">
                <a:solidFill>
                  <a:srgbClr val="FF0000"/>
                </a:solidFill>
                <a:latin typeface="Century Gothic" panose="020B0502020202020204" pitchFamily="34" charset="0"/>
              </a:rPr>
              <a:t>CV à envoyer à </a:t>
            </a:r>
            <a:r>
              <a:rPr lang="fr-FR" sz="800" spc="-10">
                <a:solidFill>
                  <a:srgbClr val="0070C0"/>
                </a:solidFill>
                <a:latin typeface="Century Gothic" panose="020B0502020202020204" pitchFamily="34" charset="0"/>
                <a:hlinkClick r:id="rId2">
                  <a:extLst>
                    <a:ext uri="{A12FA001-AC4F-418D-AE19-62706E023703}">
                      <ahyp:hlinkClr xmlns:ahyp="http://schemas.microsoft.com/office/drawing/2018/hyperlinkcolor" val="tx"/>
                    </a:ext>
                  </a:extLst>
                </a:hlinkClick>
              </a:rPr>
              <a:t>sabrina.spiga@snef.fr</a:t>
            </a:r>
            <a:r>
              <a:rPr lang="fr-FR" sz="800" spc="-10">
                <a:solidFill>
                  <a:srgbClr val="0070C0"/>
                </a:solidFill>
                <a:latin typeface="Century Gothic" panose="020B0502020202020204" pitchFamily="34" charset="0"/>
              </a:rPr>
              <a:t> </a:t>
            </a:r>
          </a:p>
          <a:p>
            <a:pPr algn="just">
              <a:lnSpc>
                <a:spcPts val="1000"/>
              </a:lnSpc>
            </a:pPr>
            <a:endParaRPr lang="fr-FR" sz="800" spc="-10" dirty="0">
              <a:solidFill>
                <a:schemeClr val="bg1">
                  <a:lumMod val="50000"/>
                </a:schemeClr>
              </a:solidFill>
              <a:latin typeface="Century Gothic" panose="020B0502020202020204" pitchFamily="34" charset="0"/>
            </a:endParaRPr>
          </a:p>
          <a:p>
            <a:pPr algn="just">
              <a:lnSpc>
                <a:spcPts val="1000"/>
              </a:lnSpc>
            </a:pPr>
            <a:endParaRPr lang="fr-FR" sz="800" spc="-10" dirty="0">
              <a:solidFill>
                <a:schemeClr val="bg1">
                  <a:lumMod val="50000"/>
                </a:schemeClr>
              </a:solidFill>
              <a:latin typeface="Century Gothic" panose="020B0502020202020204" pitchFamily="34" charset="0"/>
            </a:endParaRPr>
          </a:p>
          <a:p>
            <a:pPr algn="just">
              <a:lnSpc>
                <a:spcPts val="1000"/>
              </a:lnSpc>
            </a:pPr>
            <a:endParaRPr lang="fr-FR" sz="800" spc="-10" dirty="0">
              <a:solidFill>
                <a:schemeClr val="bg1">
                  <a:lumMod val="50000"/>
                </a:schemeClr>
              </a:solidFill>
              <a:latin typeface="Century Gothic" panose="020B0502020202020204" pitchFamily="34" charset="0"/>
            </a:endParaRPr>
          </a:p>
        </p:txBody>
      </p:sp>
      <p:sp>
        <p:nvSpPr>
          <p:cNvPr id="10" name="ZoneTexte 9">
            <a:extLst>
              <a:ext uri="{FF2B5EF4-FFF2-40B4-BE49-F238E27FC236}">
                <a16:creationId xmlns:a16="http://schemas.microsoft.com/office/drawing/2014/main" id="{3E3593EB-272E-4A4B-AFDC-329A444120F3}"/>
              </a:ext>
            </a:extLst>
          </p:cNvPr>
          <p:cNvSpPr txBox="1"/>
          <p:nvPr/>
        </p:nvSpPr>
        <p:spPr>
          <a:xfrm>
            <a:off x="552261" y="4825496"/>
            <a:ext cx="1231272" cy="276999"/>
          </a:xfrm>
          <a:prstGeom prst="rect">
            <a:avLst/>
          </a:prstGeom>
          <a:noFill/>
        </p:spPr>
        <p:txBody>
          <a:bodyPr wrap="square" rtlCol="0">
            <a:spAutoFit/>
          </a:bodyPr>
          <a:lstStyle/>
          <a:p>
            <a:r>
              <a:rPr lang="fr-FR" sz="1200" dirty="0">
                <a:solidFill>
                  <a:schemeClr val="bg1"/>
                </a:solidFill>
                <a:latin typeface="Hero" panose="02000506000000020004" pitchFamily="50" charset="0"/>
              </a:rPr>
              <a:t>Référence :</a:t>
            </a:r>
          </a:p>
        </p:txBody>
      </p:sp>
      <p:sp>
        <p:nvSpPr>
          <p:cNvPr id="2" name="Rectangle 1"/>
          <p:cNvSpPr/>
          <p:nvPr/>
        </p:nvSpPr>
        <p:spPr>
          <a:xfrm>
            <a:off x="2643056" y="1640669"/>
            <a:ext cx="4321946" cy="1107996"/>
          </a:xfrm>
          <a:prstGeom prst="rect">
            <a:avLst/>
          </a:prstGeom>
        </p:spPr>
        <p:txBody>
          <a:bodyPr wrap="square" lIns="0" tIns="0" rIns="0" bIns="0">
            <a:spAutoFit/>
          </a:bodyPr>
          <a:lstStyle/>
          <a:p>
            <a:r>
              <a:rPr lang="fr-FR" sz="2800" spc="-100" baseline="30000" dirty="0">
                <a:latin typeface="Century Gothic" panose="020B0502020202020204" pitchFamily="34" charset="0"/>
              </a:rPr>
              <a:t>Technicien Installateur CFA Sûreté (F/H)</a:t>
            </a:r>
          </a:p>
          <a:p>
            <a:r>
              <a:rPr lang="fr-FR" sz="1400" spc="-20" baseline="30000" dirty="0">
                <a:solidFill>
                  <a:srgbClr val="00A8A9"/>
                </a:solidFill>
                <a:latin typeface="Century Gothic" panose="020B0502020202020204" pitchFamily="34" charset="0"/>
              </a:rPr>
              <a:t>Type de contrat : </a:t>
            </a:r>
            <a:r>
              <a:rPr lang="fr-FR" sz="1400" b="1" spc="-20" baseline="30000" dirty="0">
                <a:solidFill>
                  <a:srgbClr val="00A8A9"/>
                </a:solidFill>
                <a:latin typeface="Century Gothic" panose="020B0502020202020204" pitchFamily="34" charset="0"/>
              </a:rPr>
              <a:t>CDI</a:t>
            </a:r>
            <a:r>
              <a:rPr lang="fr-FR" sz="1400" spc="-20" baseline="30000" dirty="0">
                <a:solidFill>
                  <a:srgbClr val="00A8A9"/>
                </a:solidFill>
                <a:latin typeface="Century Gothic" panose="020B0502020202020204" pitchFamily="34" charset="0"/>
              </a:rPr>
              <a:t> </a:t>
            </a:r>
          </a:p>
          <a:p>
            <a:r>
              <a:rPr lang="fr-FR" sz="1400" spc="-20" baseline="30000" dirty="0">
                <a:solidFill>
                  <a:srgbClr val="00A8A9"/>
                </a:solidFill>
                <a:latin typeface="Century Gothic" panose="020B0502020202020204" pitchFamily="34" charset="0"/>
              </a:rPr>
              <a:t>Localisation : </a:t>
            </a:r>
            <a:r>
              <a:rPr lang="fr-FR" sz="1400" b="1" spc="-20" baseline="30000" dirty="0">
                <a:solidFill>
                  <a:srgbClr val="00A8A9"/>
                </a:solidFill>
                <a:latin typeface="Century Gothic" panose="020B0502020202020204" pitchFamily="34" charset="0"/>
              </a:rPr>
              <a:t>Nice OU La Seyne sur Mer</a:t>
            </a:r>
            <a:r>
              <a:rPr lang="fr-FR" sz="1400" spc="-20" baseline="30000" dirty="0">
                <a:solidFill>
                  <a:srgbClr val="00A8A9"/>
                </a:solidFill>
                <a:latin typeface="Century Gothic" panose="020B0502020202020204" pitchFamily="34" charset="0"/>
              </a:rPr>
              <a:t> </a:t>
            </a:r>
          </a:p>
          <a:p>
            <a:r>
              <a:rPr lang="fr-FR" sz="1400" spc="-20" baseline="30000" dirty="0">
                <a:solidFill>
                  <a:srgbClr val="00A8A9"/>
                </a:solidFill>
                <a:latin typeface="Century Gothic" panose="020B0502020202020204" pitchFamily="34" charset="0"/>
              </a:rPr>
              <a:t>Métier : </a:t>
            </a:r>
            <a:r>
              <a:rPr lang="fr-FR" sz="1400" b="1" spc="-20" baseline="30000" dirty="0">
                <a:solidFill>
                  <a:srgbClr val="00A8A9"/>
                </a:solidFill>
                <a:latin typeface="Century Gothic" panose="020B0502020202020204" pitchFamily="34" charset="0"/>
              </a:rPr>
              <a:t>CFO/CFA Tertiaire</a:t>
            </a:r>
          </a:p>
          <a:p>
            <a:endParaRPr lang="fr-FR" sz="1400" b="1" spc="-20" baseline="30000" dirty="0">
              <a:solidFill>
                <a:srgbClr val="00A8A9"/>
              </a:solidFill>
              <a:latin typeface="Century Gothic" panose="020B0502020202020204" pitchFamily="34" charset="0"/>
            </a:endParaRPr>
          </a:p>
          <a:p>
            <a:endParaRPr lang="fr-FR" sz="1600" dirty="0"/>
          </a:p>
        </p:txBody>
      </p:sp>
    </p:spTree>
    <p:extLst>
      <p:ext uri="{BB962C8B-B14F-4D97-AF65-F5344CB8AC3E}">
        <p14:creationId xmlns:p14="http://schemas.microsoft.com/office/powerpoint/2010/main" val="804237681"/>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566</TotalTime>
  <Words>355</Words>
  <Application>Microsoft Office PowerPoint</Application>
  <PresentationFormat>Personnalisé</PresentationFormat>
  <Paragraphs>35</Paragraphs>
  <Slides>1</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vt:i4>
      </vt:variant>
    </vt:vector>
  </HeadingPairs>
  <TitlesOfParts>
    <vt:vector size="6" baseType="lpstr">
      <vt:lpstr>Arial</vt:lpstr>
      <vt:lpstr>Calibri</vt:lpstr>
      <vt:lpstr>Century Gothic</vt:lpstr>
      <vt:lpstr>Hero</vt:lpstr>
      <vt:lpstr>Thème Office</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GINTZEN Laetitia</dc:creator>
  <cp:lastModifiedBy>SPIGA Sabrina</cp:lastModifiedBy>
  <cp:revision>64</cp:revision>
  <cp:lastPrinted>2018-10-04T07:50:08Z</cp:lastPrinted>
  <dcterms:created xsi:type="dcterms:W3CDTF">2017-10-24T06:44:46Z</dcterms:created>
  <dcterms:modified xsi:type="dcterms:W3CDTF">2021-05-19T14:23:03Z</dcterms:modified>
</cp:coreProperties>
</file>